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2" r:id="rId2"/>
    <p:sldMasterId id="2147483680" r:id="rId3"/>
    <p:sldMasterId id="2147483692" r:id="rId4"/>
    <p:sldMasterId id="2147483704" r:id="rId5"/>
    <p:sldMasterId id="2147483716" r:id="rId6"/>
    <p:sldMasterId id="2147483752" r:id="rId7"/>
  </p:sldMasterIdLst>
  <p:notesMasterIdLst>
    <p:notesMasterId r:id="rId47"/>
  </p:notesMasterIdLst>
  <p:sldIdLst>
    <p:sldId id="389" r:id="rId8"/>
    <p:sldId id="390" r:id="rId9"/>
    <p:sldId id="391" r:id="rId10"/>
    <p:sldId id="392" r:id="rId11"/>
    <p:sldId id="2088" r:id="rId12"/>
    <p:sldId id="2087" r:id="rId13"/>
    <p:sldId id="2089" r:id="rId14"/>
    <p:sldId id="2093" r:id="rId15"/>
    <p:sldId id="2094" r:id="rId16"/>
    <p:sldId id="256" r:id="rId17"/>
    <p:sldId id="263" r:id="rId18"/>
    <p:sldId id="410" r:id="rId19"/>
    <p:sldId id="411" r:id="rId20"/>
    <p:sldId id="412" r:id="rId21"/>
    <p:sldId id="413" r:id="rId22"/>
    <p:sldId id="415" r:id="rId23"/>
    <p:sldId id="414" r:id="rId24"/>
    <p:sldId id="2095" r:id="rId25"/>
    <p:sldId id="2096" r:id="rId26"/>
    <p:sldId id="2097" r:id="rId27"/>
    <p:sldId id="2098" r:id="rId28"/>
    <p:sldId id="258" r:id="rId29"/>
    <p:sldId id="287" r:id="rId30"/>
    <p:sldId id="2099" r:id="rId31"/>
    <p:sldId id="288" r:id="rId32"/>
    <p:sldId id="289" r:id="rId33"/>
    <p:sldId id="290" r:id="rId34"/>
    <p:sldId id="2101" r:id="rId35"/>
    <p:sldId id="291" r:id="rId36"/>
    <p:sldId id="304" r:id="rId37"/>
    <p:sldId id="292" r:id="rId38"/>
    <p:sldId id="293" r:id="rId39"/>
    <p:sldId id="294" r:id="rId40"/>
    <p:sldId id="295" r:id="rId41"/>
    <p:sldId id="296" r:id="rId42"/>
    <p:sldId id="2100" r:id="rId43"/>
    <p:sldId id="299" r:id="rId44"/>
    <p:sldId id="301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25"/>
    <p:restoredTop sz="94685"/>
  </p:normalViewPr>
  <p:slideViewPr>
    <p:cSldViewPr snapToGrid="0" snapToObjects="1" showGuides="1">
      <p:cViewPr varScale="1">
        <p:scale>
          <a:sx n="72" d="100"/>
          <a:sy n="72" d="100"/>
        </p:scale>
        <p:origin x="82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3F192-B0FE-DA42-83AA-D53D161E1C6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02647-EF4E-C141-8B68-4D260A3A3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16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&amp; Phot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3132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7293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&amp;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1"/>
          </p:nvPr>
        </p:nvSpPr>
        <p:spPr>
          <a:xfrm>
            <a:off x="1775097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2"/>
          </p:nvPr>
        </p:nvSpPr>
        <p:spPr>
          <a:xfrm>
            <a:off x="3550194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3"/>
          </p:nvPr>
        </p:nvSpPr>
        <p:spPr>
          <a:xfrm>
            <a:off x="5325291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4"/>
          </p:nvPr>
        </p:nvSpPr>
        <p:spPr>
          <a:xfrm>
            <a:off x="7100388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20"/>
          </p:nvPr>
        </p:nvSpPr>
        <p:spPr>
          <a:xfrm>
            <a:off x="8875485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1"/>
          </p:nvPr>
        </p:nvSpPr>
        <p:spPr>
          <a:xfrm>
            <a:off x="10650583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22"/>
          </p:nvPr>
        </p:nvSpPr>
        <p:spPr>
          <a:xfrm>
            <a:off x="0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23"/>
          </p:nvPr>
        </p:nvSpPr>
        <p:spPr>
          <a:xfrm>
            <a:off x="1775097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24"/>
          </p:nvPr>
        </p:nvSpPr>
        <p:spPr>
          <a:xfrm>
            <a:off x="3550194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25"/>
          </p:nvPr>
        </p:nvSpPr>
        <p:spPr>
          <a:xfrm>
            <a:off x="5325291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26"/>
          </p:nvPr>
        </p:nvSpPr>
        <p:spPr>
          <a:xfrm>
            <a:off x="7100388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27"/>
          </p:nvPr>
        </p:nvSpPr>
        <p:spPr>
          <a:xfrm>
            <a:off x="8875485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28"/>
          </p:nvPr>
        </p:nvSpPr>
        <p:spPr>
          <a:xfrm>
            <a:off x="10650583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Рисунок 2"/>
          <p:cNvSpPr>
            <a:spLocks noGrp="1"/>
          </p:cNvSpPr>
          <p:nvPr>
            <p:ph type="pic" sz="quarter" idx="29"/>
          </p:nvPr>
        </p:nvSpPr>
        <p:spPr>
          <a:xfrm>
            <a:off x="0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30"/>
          </p:nvPr>
        </p:nvSpPr>
        <p:spPr>
          <a:xfrm>
            <a:off x="1775097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31"/>
          </p:nvPr>
        </p:nvSpPr>
        <p:spPr>
          <a:xfrm>
            <a:off x="3550194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Рисунок 2"/>
          <p:cNvSpPr>
            <a:spLocks noGrp="1"/>
          </p:cNvSpPr>
          <p:nvPr>
            <p:ph type="pic" sz="quarter" idx="32"/>
          </p:nvPr>
        </p:nvSpPr>
        <p:spPr>
          <a:xfrm>
            <a:off x="5325291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Рисунок 2"/>
          <p:cNvSpPr>
            <a:spLocks noGrp="1"/>
          </p:cNvSpPr>
          <p:nvPr>
            <p:ph type="pic" sz="quarter" idx="33"/>
          </p:nvPr>
        </p:nvSpPr>
        <p:spPr>
          <a:xfrm>
            <a:off x="7100388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Рисунок 2"/>
          <p:cNvSpPr>
            <a:spLocks noGrp="1"/>
          </p:cNvSpPr>
          <p:nvPr>
            <p:ph type="pic" sz="quarter" idx="34"/>
          </p:nvPr>
        </p:nvSpPr>
        <p:spPr>
          <a:xfrm>
            <a:off x="8875485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Рисунок 2"/>
          <p:cNvSpPr>
            <a:spLocks noGrp="1"/>
          </p:cNvSpPr>
          <p:nvPr>
            <p:ph type="pic" sz="quarter" idx="35"/>
          </p:nvPr>
        </p:nvSpPr>
        <p:spPr>
          <a:xfrm>
            <a:off x="10650583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7597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&amp;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20"/>
          </p:nvPr>
        </p:nvSpPr>
        <p:spPr>
          <a:xfrm>
            <a:off x="1515291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1"/>
          </p:nvPr>
        </p:nvSpPr>
        <p:spPr>
          <a:xfrm>
            <a:off x="3368039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22"/>
          </p:nvPr>
        </p:nvSpPr>
        <p:spPr>
          <a:xfrm>
            <a:off x="5220788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23"/>
          </p:nvPr>
        </p:nvSpPr>
        <p:spPr>
          <a:xfrm>
            <a:off x="7073536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24"/>
          </p:nvPr>
        </p:nvSpPr>
        <p:spPr>
          <a:xfrm>
            <a:off x="8926285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0611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799518" y="6586628"/>
            <a:ext cx="392482" cy="2154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641224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799518" y="6586628"/>
            <a:ext cx="394570" cy="2154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7918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799518" y="6586628"/>
            <a:ext cx="394570" cy="2154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20"/>
          </p:nvPr>
        </p:nvSpPr>
        <p:spPr>
          <a:xfrm>
            <a:off x="1515291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21"/>
          </p:nvPr>
        </p:nvSpPr>
        <p:spPr>
          <a:xfrm>
            <a:off x="3368039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22"/>
          </p:nvPr>
        </p:nvSpPr>
        <p:spPr>
          <a:xfrm>
            <a:off x="5220788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23"/>
          </p:nvPr>
        </p:nvSpPr>
        <p:spPr>
          <a:xfrm>
            <a:off x="7073536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24"/>
          </p:nvPr>
        </p:nvSpPr>
        <p:spPr>
          <a:xfrm>
            <a:off x="8926285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25"/>
          </p:nvPr>
        </p:nvSpPr>
        <p:spPr>
          <a:xfrm>
            <a:off x="1515291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26"/>
          </p:nvPr>
        </p:nvSpPr>
        <p:spPr>
          <a:xfrm>
            <a:off x="3368039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27"/>
          </p:nvPr>
        </p:nvSpPr>
        <p:spPr>
          <a:xfrm>
            <a:off x="5220788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28"/>
          </p:nvPr>
        </p:nvSpPr>
        <p:spPr>
          <a:xfrm>
            <a:off x="7073536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29"/>
          </p:nvPr>
        </p:nvSpPr>
        <p:spPr>
          <a:xfrm>
            <a:off x="8926285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30"/>
          </p:nvPr>
        </p:nvSpPr>
        <p:spPr>
          <a:xfrm>
            <a:off x="1515291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31"/>
          </p:nvPr>
        </p:nvSpPr>
        <p:spPr>
          <a:xfrm>
            <a:off x="3368039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Рисунок 2"/>
          <p:cNvSpPr>
            <a:spLocks noGrp="1"/>
          </p:cNvSpPr>
          <p:nvPr>
            <p:ph type="pic" sz="quarter" idx="32"/>
          </p:nvPr>
        </p:nvSpPr>
        <p:spPr>
          <a:xfrm>
            <a:off x="5220788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Рисунок 2"/>
          <p:cNvSpPr>
            <a:spLocks noGrp="1"/>
          </p:cNvSpPr>
          <p:nvPr>
            <p:ph type="pic" sz="quarter" idx="33"/>
          </p:nvPr>
        </p:nvSpPr>
        <p:spPr>
          <a:xfrm>
            <a:off x="7073536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Рисунок 2"/>
          <p:cNvSpPr>
            <a:spLocks noGrp="1"/>
          </p:cNvSpPr>
          <p:nvPr>
            <p:ph type="pic" sz="quarter" idx="34"/>
          </p:nvPr>
        </p:nvSpPr>
        <p:spPr>
          <a:xfrm>
            <a:off x="8926285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292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D25F-DB23-3F4C-A7D8-D45F3933C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FD28-162B-FF47-BAD7-4B8F88A2B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721D7-2B6D-CF49-9756-6292A7514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112D-69E1-EB45-9245-15A31273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4CBB-1B0C-4A42-96F0-C7D50D6E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78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DD48-96CE-304D-AF60-2214F52F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B19CE-C95F-2742-A2BF-A88D3A8C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9D412-D344-B14A-807F-0441A80FE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D3A1F-2788-B140-9822-94E28C1B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A2125-AE27-834F-85F3-5512549E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15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6684-5D30-E647-88A1-F865BDCB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CD4AC-B5EA-3C42-928C-F15DC531A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8175-66DE-3348-8A30-13F919975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F7B92-8A6D-E447-B8FB-01A580DC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B7D20-8916-3642-835D-46C028F3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F26854-1FC4-4C09-BC8C-E6822F5BA6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74468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D0FB9A-EB70-4157-8344-2AA72E879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943" y="3353933"/>
            <a:ext cx="8244114" cy="650874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25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9980D-D2C7-3B47-9F66-30B8D02D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12F08-83E7-2145-A976-0ECFDA7AB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DD7FB-B55C-8D46-8C3E-4FFF542C5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33ED2-A736-9143-9BB4-D5AF925C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2E4C6-7F44-0B4F-867F-DC085A7F6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798FA-7390-3145-A7BC-E9D290D4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32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A6A5-D583-B440-AE35-D1D09DFB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01C86-9CD4-EA4B-A162-55FA33FEC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AC5A6-10F2-4944-B680-DB96FFEF3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EF64E-AE62-5A4D-ADA6-A99C6C519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4ACFE-0CCC-FC4C-A23E-BE22B475D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C6C14D-5A50-BB42-AF48-8BAD2AB6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C4CE4-449E-9F4F-AC13-7A0F1BD1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980E2-3030-C545-9E1B-72AB3A39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19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4661-E0B2-564A-ABBA-C940AD61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046CD-265B-8F4D-84C6-F1B744D5D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E00BA-2586-AF49-BD6B-475009C7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7FAF4-A3F7-A44A-8D88-942ACBC3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5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4DC229-751F-AD42-BD29-8102412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4C717-ED44-C244-958B-1C750D21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61BB3-8338-394A-BC3F-DA823429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10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D47C-92CB-0E4C-8ACD-BB794FE9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B64E4-CB5B-CC47-AA3E-ED40EFB92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D3689-C726-EE44-BE25-94E588A57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7AB07-57DC-9F45-BDE1-D517F72F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E38BE-F82F-C64B-8B9E-81D73371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77013-E6EF-3F40-9667-6EE8D528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6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2143-1719-CB40-AAF8-3670DE37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6BB5C-C005-4347-A059-B3491B787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88E31-D398-4D41-96D7-35A272644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8F97D-044F-2342-9D31-D26EF934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BEC0E-C1F7-0D4C-832C-895FBD46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A463B-42F7-3D47-99E8-1258B1EA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98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8C5E-DEB4-544E-AA18-06E6A8F40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96C1C-A9D3-A04B-8807-515C2A273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06B7B-7F23-304C-BE85-74D79D57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75933-684F-1048-A2E2-782E7447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AAFDC-36E6-8349-A007-DF95AA2D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0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42CAF-B40C-984E-8AAF-4450FDDA4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AE0EB-50A6-3149-85DA-ACE06A429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5BFCA-4CE9-5E48-8927-D274A6191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9CF44-85F4-2E45-994A-744957D9E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2B14D-95E9-624D-97FF-7FF6E82F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1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7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7" y="360205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9" indent="0" algn="ctr">
              <a:buNone/>
              <a:defRPr sz="2000"/>
            </a:lvl2pPr>
            <a:lvl3pPr marL="912862" indent="0" algn="ctr">
              <a:buNone/>
              <a:defRPr sz="1900"/>
            </a:lvl3pPr>
            <a:lvl4pPr marL="1369291" indent="0" algn="ctr">
              <a:buNone/>
              <a:defRPr sz="1600"/>
            </a:lvl4pPr>
            <a:lvl5pPr marL="1825722" indent="0" algn="ctr">
              <a:buNone/>
              <a:defRPr sz="1600"/>
            </a:lvl5pPr>
            <a:lvl6pPr marL="2282151" indent="0" algn="ctr">
              <a:buNone/>
              <a:defRPr sz="1600"/>
            </a:lvl6pPr>
            <a:lvl7pPr marL="2738583" indent="0" algn="ctr">
              <a:buNone/>
              <a:defRPr sz="1600"/>
            </a:lvl7pPr>
            <a:lvl8pPr marL="3195013" indent="0" algn="ctr">
              <a:buNone/>
              <a:defRPr sz="1600"/>
            </a:lvl8pPr>
            <a:lvl9pPr marL="36514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1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3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A91DDDA-6C4A-452D-A667-18A01FA36D6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57011" y="3193287"/>
            <a:ext cx="3357789" cy="1517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33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26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5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9" indent="0">
              <a:buNone/>
              <a:defRPr sz="2000" b="1"/>
            </a:lvl2pPr>
            <a:lvl3pPr marL="912862" indent="0">
              <a:buNone/>
              <a:defRPr sz="1900" b="1"/>
            </a:lvl3pPr>
            <a:lvl4pPr marL="1369291" indent="0">
              <a:buNone/>
              <a:defRPr sz="1600" b="1"/>
            </a:lvl4pPr>
            <a:lvl5pPr marL="1825722" indent="0">
              <a:buNone/>
              <a:defRPr sz="1600" b="1"/>
            </a:lvl5pPr>
            <a:lvl6pPr marL="2282151" indent="0">
              <a:buNone/>
              <a:defRPr sz="1600" b="1"/>
            </a:lvl6pPr>
            <a:lvl7pPr marL="2738583" indent="0">
              <a:buNone/>
              <a:defRPr sz="1600" b="1"/>
            </a:lvl7pPr>
            <a:lvl8pPr marL="3195013" indent="0">
              <a:buNone/>
              <a:defRPr sz="1600" b="1"/>
            </a:lvl8pPr>
            <a:lvl9pPr marL="36514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9" indent="0">
              <a:buNone/>
              <a:defRPr sz="2000" b="1"/>
            </a:lvl2pPr>
            <a:lvl3pPr marL="912862" indent="0">
              <a:buNone/>
              <a:defRPr sz="1900" b="1"/>
            </a:lvl3pPr>
            <a:lvl4pPr marL="1369291" indent="0">
              <a:buNone/>
              <a:defRPr sz="1600" b="1"/>
            </a:lvl4pPr>
            <a:lvl5pPr marL="1825722" indent="0">
              <a:buNone/>
              <a:defRPr sz="1600" b="1"/>
            </a:lvl5pPr>
            <a:lvl6pPr marL="2282151" indent="0">
              <a:buNone/>
              <a:defRPr sz="1600" b="1"/>
            </a:lvl6pPr>
            <a:lvl7pPr marL="2738583" indent="0">
              <a:buNone/>
              <a:defRPr sz="1600" b="1"/>
            </a:lvl7pPr>
            <a:lvl8pPr marL="3195013" indent="0">
              <a:buNone/>
              <a:defRPr sz="1600" b="1"/>
            </a:lvl8pPr>
            <a:lvl9pPr marL="36514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69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10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39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9" indent="0">
              <a:buNone/>
              <a:defRPr sz="1500"/>
            </a:lvl2pPr>
            <a:lvl3pPr marL="912862" indent="0">
              <a:buNone/>
              <a:defRPr sz="1200"/>
            </a:lvl3pPr>
            <a:lvl4pPr marL="1369291" indent="0">
              <a:buNone/>
              <a:defRPr sz="1100"/>
            </a:lvl4pPr>
            <a:lvl5pPr marL="1825722" indent="0">
              <a:buNone/>
              <a:defRPr sz="1100"/>
            </a:lvl5pPr>
            <a:lvl6pPr marL="2282151" indent="0">
              <a:buNone/>
              <a:defRPr sz="1100"/>
            </a:lvl6pPr>
            <a:lvl7pPr marL="2738583" indent="0">
              <a:buNone/>
              <a:defRPr sz="1100"/>
            </a:lvl7pPr>
            <a:lvl8pPr marL="3195013" indent="0">
              <a:buNone/>
              <a:defRPr sz="1100"/>
            </a:lvl8pPr>
            <a:lvl9pPr marL="365144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9" indent="0">
              <a:buNone/>
              <a:defRPr sz="2800"/>
            </a:lvl2pPr>
            <a:lvl3pPr marL="912862" indent="0">
              <a:buNone/>
              <a:defRPr sz="2400"/>
            </a:lvl3pPr>
            <a:lvl4pPr marL="1369291" indent="0">
              <a:buNone/>
              <a:defRPr sz="2000"/>
            </a:lvl4pPr>
            <a:lvl5pPr marL="1825722" indent="0">
              <a:buNone/>
              <a:defRPr sz="2000"/>
            </a:lvl5pPr>
            <a:lvl6pPr marL="2282151" indent="0">
              <a:buNone/>
              <a:defRPr sz="2000"/>
            </a:lvl6pPr>
            <a:lvl7pPr marL="2738583" indent="0">
              <a:buNone/>
              <a:defRPr sz="2000"/>
            </a:lvl7pPr>
            <a:lvl8pPr marL="3195013" indent="0">
              <a:buNone/>
              <a:defRPr sz="2000"/>
            </a:lvl8pPr>
            <a:lvl9pPr marL="365144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9" indent="0">
              <a:buNone/>
              <a:defRPr sz="1500"/>
            </a:lvl2pPr>
            <a:lvl3pPr marL="912862" indent="0">
              <a:buNone/>
              <a:defRPr sz="1200"/>
            </a:lvl3pPr>
            <a:lvl4pPr marL="1369291" indent="0">
              <a:buNone/>
              <a:defRPr sz="1100"/>
            </a:lvl4pPr>
            <a:lvl5pPr marL="1825722" indent="0">
              <a:buNone/>
              <a:defRPr sz="1100"/>
            </a:lvl5pPr>
            <a:lvl6pPr marL="2282151" indent="0">
              <a:buNone/>
              <a:defRPr sz="1100"/>
            </a:lvl6pPr>
            <a:lvl7pPr marL="2738583" indent="0">
              <a:buNone/>
              <a:defRPr sz="1100"/>
            </a:lvl7pPr>
            <a:lvl8pPr marL="3195013" indent="0">
              <a:buNone/>
              <a:defRPr sz="1100"/>
            </a:lvl8pPr>
            <a:lvl9pPr marL="365144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50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88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37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7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7" y="3602066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2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20198E-FB00-45FC-87F8-5ACE61D98B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85950" y="0"/>
            <a:ext cx="4038600" cy="6858000"/>
          </a:xfrm>
          <a:custGeom>
            <a:avLst/>
            <a:gdLst>
              <a:gd name="connsiteX0" fmla="*/ 0 w 4038600"/>
              <a:gd name="connsiteY0" fmla="*/ 4514850 h 6858000"/>
              <a:gd name="connsiteX1" fmla="*/ 4038600 w 4038600"/>
              <a:gd name="connsiteY1" fmla="*/ 4514850 h 6858000"/>
              <a:gd name="connsiteX2" fmla="*/ 4038600 w 4038600"/>
              <a:gd name="connsiteY2" fmla="*/ 6858000 h 6858000"/>
              <a:gd name="connsiteX3" fmla="*/ 0 w 4038600"/>
              <a:gd name="connsiteY3" fmla="*/ 6858000 h 6858000"/>
              <a:gd name="connsiteX4" fmla="*/ 0 w 4038600"/>
              <a:gd name="connsiteY4" fmla="*/ 0 h 6858000"/>
              <a:gd name="connsiteX5" fmla="*/ 4038600 w 4038600"/>
              <a:gd name="connsiteY5" fmla="*/ 0 h 6858000"/>
              <a:gd name="connsiteX6" fmla="*/ 4038600 w 4038600"/>
              <a:gd name="connsiteY6" fmla="*/ 2781300 h 6858000"/>
              <a:gd name="connsiteX7" fmla="*/ 0 w 4038600"/>
              <a:gd name="connsiteY7" fmla="*/ 2781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8600" h="6858000">
                <a:moveTo>
                  <a:pt x="0" y="4514850"/>
                </a:moveTo>
                <a:lnTo>
                  <a:pt x="4038600" y="4514850"/>
                </a:lnTo>
                <a:lnTo>
                  <a:pt x="40386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038600" y="0"/>
                </a:lnTo>
                <a:lnTo>
                  <a:pt x="4038600" y="2781300"/>
                </a:lnTo>
                <a:lnTo>
                  <a:pt x="0" y="27813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20992-4974-4911-B400-068865B6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515" y="3038021"/>
            <a:ext cx="3878036" cy="819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469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51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64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67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65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84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516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6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34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6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78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24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3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89B3A3E-41FB-4AEF-9D2D-4B59C1C875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361038" cy="6858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CC5C2-79D9-4798-83D3-76BB5A34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267" y="2162291"/>
            <a:ext cx="4366533" cy="819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978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488" y="1122363"/>
            <a:ext cx="9144000" cy="2387600"/>
          </a:xfrm>
        </p:spPr>
        <p:txBody>
          <a:bodyPr anchor="b"/>
          <a:lstStyle>
            <a:lvl1pPr algn="l">
              <a:defRPr sz="6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6488" y="3602037"/>
            <a:ext cx="9144000" cy="16557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9826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085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79427" y="458759"/>
            <a:ext cx="11233151" cy="596423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870853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4140527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527675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158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81466" y="457135"/>
            <a:ext cx="4995863" cy="59437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63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7268" y="457135"/>
            <a:ext cx="2294467" cy="59437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124201" y="457135"/>
            <a:ext cx="2294467" cy="59437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480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60027" y="550865"/>
            <a:ext cx="3496207" cy="3623204"/>
          </a:xfrm>
          <a:custGeom>
            <a:avLst/>
            <a:gdLst>
              <a:gd name="connsiteX0" fmla="*/ 0 w 3817938"/>
              <a:gd name="connsiteY0" fmla="*/ 0 h 3817937"/>
              <a:gd name="connsiteX1" fmla="*/ 3817938 w 3817938"/>
              <a:gd name="connsiteY1" fmla="*/ 0 h 3817937"/>
              <a:gd name="connsiteX2" fmla="*/ 3817938 w 3817938"/>
              <a:gd name="connsiteY2" fmla="*/ 1908968 h 3817937"/>
              <a:gd name="connsiteX3" fmla="*/ 1447800 w 3817938"/>
              <a:gd name="connsiteY3" fmla="*/ 1908968 h 3817937"/>
              <a:gd name="connsiteX4" fmla="*/ 1447800 w 3817938"/>
              <a:gd name="connsiteY4" fmla="*/ 3817937 h 3817937"/>
              <a:gd name="connsiteX5" fmla="*/ 0 w 3817938"/>
              <a:gd name="connsiteY5" fmla="*/ 3817937 h 381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7938" h="3817937">
                <a:moveTo>
                  <a:pt x="0" y="0"/>
                </a:moveTo>
                <a:lnTo>
                  <a:pt x="3817938" y="0"/>
                </a:lnTo>
                <a:lnTo>
                  <a:pt x="3817938" y="1908968"/>
                </a:lnTo>
                <a:lnTo>
                  <a:pt x="1447800" y="1908968"/>
                </a:lnTo>
                <a:lnTo>
                  <a:pt x="1447800" y="3817937"/>
                </a:lnTo>
                <a:lnTo>
                  <a:pt x="0" y="381793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084025" y="2536601"/>
            <a:ext cx="3589867" cy="372026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521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641448" y="545912"/>
            <a:ext cx="4735773" cy="5800299"/>
          </a:xfrm>
          <a:custGeom>
            <a:avLst/>
            <a:gdLst>
              <a:gd name="connsiteX0" fmla="*/ 547617 w 4735773"/>
              <a:gd name="connsiteY0" fmla="*/ 586855 h 5800299"/>
              <a:gd name="connsiteX1" fmla="*/ 547617 w 4735773"/>
              <a:gd name="connsiteY1" fmla="*/ 5363572 h 5800299"/>
              <a:gd name="connsiteX2" fmla="*/ 4245955 w 4735773"/>
              <a:gd name="connsiteY2" fmla="*/ 5363572 h 5800299"/>
              <a:gd name="connsiteX3" fmla="*/ 4245955 w 4735773"/>
              <a:gd name="connsiteY3" fmla="*/ 586855 h 5800299"/>
              <a:gd name="connsiteX4" fmla="*/ 0 w 4735773"/>
              <a:gd name="connsiteY4" fmla="*/ 0 h 5800299"/>
              <a:gd name="connsiteX5" fmla="*/ 4735773 w 4735773"/>
              <a:gd name="connsiteY5" fmla="*/ 0 h 5800299"/>
              <a:gd name="connsiteX6" fmla="*/ 4735773 w 4735773"/>
              <a:gd name="connsiteY6" fmla="*/ 5800299 h 5800299"/>
              <a:gd name="connsiteX7" fmla="*/ 0 w 4735773"/>
              <a:gd name="connsiteY7" fmla="*/ 5800299 h 580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5773" h="5800299">
                <a:moveTo>
                  <a:pt x="547617" y="586855"/>
                </a:moveTo>
                <a:lnTo>
                  <a:pt x="547617" y="5363572"/>
                </a:lnTo>
                <a:lnTo>
                  <a:pt x="4245955" y="5363572"/>
                </a:lnTo>
                <a:lnTo>
                  <a:pt x="4245955" y="586855"/>
                </a:lnTo>
                <a:close/>
                <a:moveTo>
                  <a:pt x="0" y="0"/>
                </a:moveTo>
                <a:lnTo>
                  <a:pt x="4735773" y="0"/>
                </a:lnTo>
                <a:lnTo>
                  <a:pt x="4735773" y="5800299"/>
                </a:lnTo>
                <a:lnTo>
                  <a:pt x="0" y="58002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1472204" y="1419369"/>
            <a:ext cx="3143659" cy="417642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48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42037" y="369083"/>
            <a:ext cx="6113605" cy="4940204"/>
          </a:xfrm>
          <a:custGeom>
            <a:avLst/>
            <a:gdLst>
              <a:gd name="connsiteX0" fmla="*/ 1842448 w 7178129"/>
              <a:gd name="connsiteY0" fmla="*/ 1187354 h 4940204"/>
              <a:gd name="connsiteX1" fmla="*/ 3493233 w 7178129"/>
              <a:gd name="connsiteY1" fmla="*/ 1187354 h 4940204"/>
              <a:gd name="connsiteX2" fmla="*/ 3493233 w 7178129"/>
              <a:gd name="connsiteY2" fmla="*/ 4940204 h 4940204"/>
              <a:gd name="connsiteX3" fmla="*/ 1842448 w 7178129"/>
              <a:gd name="connsiteY3" fmla="*/ 4940204 h 4940204"/>
              <a:gd name="connsiteX4" fmla="*/ 0 w 7178129"/>
              <a:gd name="connsiteY4" fmla="*/ 586853 h 4940204"/>
              <a:gd name="connsiteX5" fmla="*/ 1650785 w 7178129"/>
              <a:gd name="connsiteY5" fmla="*/ 586853 h 4940204"/>
              <a:gd name="connsiteX6" fmla="*/ 1650785 w 7178129"/>
              <a:gd name="connsiteY6" fmla="*/ 4339703 h 4940204"/>
              <a:gd name="connsiteX7" fmla="*/ 0 w 7178129"/>
              <a:gd name="connsiteY7" fmla="*/ 4339703 h 4940204"/>
              <a:gd name="connsiteX8" fmla="*/ 3684896 w 7178129"/>
              <a:gd name="connsiteY8" fmla="*/ 586853 h 4940204"/>
              <a:gd name="connsiteX9" fmla="*/ 5335681 w 7178129"/>
              <a:gd name="connsiteY9" fmla="*/ 586853 h 4940204"/>
              <a:gd name="connsiteX10" fmla="*/ 5335681 w 7178129"/>
              <a:gd name="connsiteY10" fmla="*/ 4339703 h 4940204"/>
              <a:gd name="connsiteX11" fmla="*/ 3684896 w 7178129"/>
              <a:gd name="connsiteY11" fmla="*/ 4339703 h 4940204"/>
              <a:gd name="connsiteX12" fmla="*/ 5527344 w 7178129"/>
              <a:gd name="connsiteY12" fmla="*/ 0 h 4940204"/>
              <a:gd name="connsiteX13" fmla="*/ 7178129 w 7178129"/>
              <a:gd name="connsiteY13" fmla="*/ 0 h 4940204"/>
              <a:gd name="connsiteX14" fmla="*/ 7178129 w 7178129"/>
              <a:gd name="connsiteY14" fmla="*/ 3752850 h 4940204"/>
              <a:gd name="connsiteX15" fmla="*/ 5527344 w 7178129"/>
              <a:gd name="connsiteY15" fmla="*/ 3752850 h 494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78129" h="4940204">
                <a:moveTo>
                  <a:pt x="1842448" y="1187354"/>
                </a:moveTo>
                <a:lnTo>
                  <a:pt x="3493233" y="1187354"/>
                </a:lnTo>
                <a:lnTo>
                  <a:pt x="3493233" y="4940204"/>
                </a:lnTo>
                <a:lnTo>
                  <a:pt x="1842448" y="4940204"/>
                </a:lnTo>
                <a:close/>
                <a:moveTo>
                  <a:pt x="0" y="586853"/>
                </a:moveTo>
                <a:lnTo>
                  <a:pt x="1650785" y="586853"/>
                </a:lnTo>
                <a:lnTo>
                  <a:pt x="1650785" y="4339703"/>
                </a:lnTo>
                <a:lnTo>
                  <a:pt x="0" y="4339703"/>
                </a:lnTo>
                <a:close/>
                <a:moveTo>
                  <a:pt x="3684896" y="586853"/>
                </a:moveTo>
                <a:lnTo>
                  <a:pt x="5335681" y="586853"/>
                </a:lnTo>
                <a:lnTo>
                  <a:pt x="5335681" y="4339703"/>
                </a:lnTo>
                <a:lnTo>
                  <a:pt x="3684896" y="4339703"/>
                </a:lnTo>
                <a:close/>
                <a:moveTo>
                  <a:pt x="5527344" y="0"/>
                </a:moveTo>
                <a:lnTo>
                  <a:pt x="7178129" y="0"/>
                </a:lnTo>
                <a:lnTo>
                  <a:pt x="7178129" y="3752850"/>
                </a:lnTo>
                <a:lnTo>
                  <a:pt x="5527344" y="375285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6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F0E453-AFA1-443C-85E7-7FF3DC54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84" y="1167120"/>
            <a:ext cx="3357789" cy="1517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0108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-6859"/>
            <a:ext cx="6096000" cy="686485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0 h 10000"/>
              <a:gd name="connsiteX0" fmla="*/ 2104 w 10000"/>
              <a:gd name="connsiteY0" fmla="*/ 0 h 10010"/>
              <a:gd name="connsiteX1" fmla="*/ 10000 w 10000"/>
              <a:gd name="connsiteY1" fmla="*/ 10 h 10010"/>
              <a:gd name="connsiteX2" fmla="*/ 10000 w 10000"/>
              <a:gd name="connsiteY2" fmla="*/ 10010 h 10010"/>
              <a:gd name="connsiteX3" fmla="*/ 0 w 10000"/>
              <a:gd name="connsiteY3" fmla="*/ 10010 h 10010"/>
              <a:gd name="connsiteX4" fmla="*/ 2104 w 10000"/>
              <a:gd name="connsiteY4" fmla="*/ 0 h 10010"/>
              <a:gd name="connsiteX0" fmla="*/ 3895 w 10000"/>
              <a:gd name="connsiteY0" fmla="*/ 0 h 10010"/>
              <a:gd name="connsiteX1" fmla="*/ 10000 w 10000"/>
              <a:gd name="connsiteY1" fmla="*/ 10 h 10010"/>
              <a:gd name="connsiteX2" fmla="*/ 10000 w 10000"/>
              <a:gd name="connsiteY2" fmla="*/ 10010 h 10010"/>
              <a:gd name="connsiteX3" fmla="*/ 0 w 10000"/>
              <a:gd name="connsiteY3" fmla="*/ 10010 h 10010"/>
              <a:gd name="connsiteX4" fmla="*/ 3895 w 10000"/>
              <a:gd name="connsiteY4" fmla="*/ 0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10">
                <a:moveTo>
                  <a:pt x="3895" y="0"/>
                </a:moveTo>
                <a:lnTo>
                  <a:pt x="10000" y="10"/>
                </a:lnTo>
                <a:lnTo>
                  <a:pt x="10000" y="10010"/>
                </a:lnTo>
                <a:lnTo>
                  <a:pt x="0" y="10010"/>
                </a:lnTo>
                <a:lnTo>
                  <a:pt x="3895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64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-13648"/>
            <a:ext cx="6096000" cy="68716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13648 h 6871648"/>
              <a:gd name="connsiteX1" fmla="*/ 3721290 w 6096000"/>
              <a:gd name="connsiteY1" fmla="*/ 0 h 6871648"/>
              <a:gd name="connsiteX2" fmla="*/ 6096000 w 6096000"/>
              <a:gd name="connsiteY2" fmla="*/ 6871648 h 6871648"/>
              <a:gd name="connsiteX3" fmla="*/ 0 w 6096000"/>
              <a:gd name="connsiteY3" fmla="*/ 6871648 h 6871648"/>
              <a:gd name="connsiteX4" fmla="*/ 0 w 6096000"/>
              <a:gd name="connsiteY4" fmla="*/ 13648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1648">
                <a:moveTo>
                  <a:pt x="0" y="13648"/>
                </a:moveTo>
                <a:lnTo>
                  <a:pt x="3721290" y="0"/>
                </a:lnTo>
                <a:lnTo>
                  <a:pt x="6096000" y="6871648"/>
                </a:lnTo>
                <a:lnTo>
                  <a:pt x="0" y="6871648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3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23048" y="1119115"/>
            <a:ext cx="4640216" cy="4640216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81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64321" y="600075"/>
            <a:ext cx="5390867" cy="566420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68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63708" y="931071"/>
            <a:ext cx="2498109" cy="4995863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947351" y="931071"/>
            <a:ext cx="2498109" cy="4995863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09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" y="3"/>
            <a:ext cx="5554639" cy="6879255"/>
          </a:xfrm>
          <a:custGeom>
            <a:avLst/>
            <a:gdLst>
              <a:gd name="connsiteX0" fmla="*/ 2303486 w 4831876"/>
              <a:gd name="connsiteY0" fmla="*/ 5281684 h 10277547"/>
              <a:gd name="connsiteX1" fmla="*/ 4177068 w 4831876"/>
              <a:gd name="connsiteY1" fmla="*/ 5281684 h 10277547"/>
              <a:gd name="connsiteX2" fmla="*/ 3552541 w 4831876"/>
              <a:gd name="connsiteY2" fmla="*/ 10277547 h 10277547"/>
              <a:gd name="connsiteX3" fmla="*/ 1678959 w 4831876"/>
              <a:gd name="connsiteY3" fmla="*/ 10277547 h 10277547"/>
              <a:gd name="connsiteX4" fmla="*/ 624527 w 4831876"/>
              <a:gd name="connsiteY4" fmla="*/ 1862137 h 10277547"/>
              <a:gd name="connsiteX5" fmla="*/ 2498109 w 4831876"/>
              <a:gd name="connsiteY5" fmla="*/ 1862137 h 10277547"/>
              <a:gd name="connsiteX6" fmla="*/ 1873582 w 4831876"/>
              <a:gd name="connsiteY6" fmla="*/ 6858000 h 10277547"/>
              <a:gd name="connsiteX7" fmla="*/ 0 w 4831876"/>
              <a:gd name="connsiteY7" fmla="*/ 6858000 h 10277547"/>
              <a:gd name="connsiteX8" fmla="*/ 2958294 w 4831876"/>
              <a:gd name="connsiteY8" fmla="*/ 0 h 10277547"/>
              <a:gd name="connsiteX9" fmla="*/ 4831876 w 4831876"/>
              <a:gd name="connsiteY9" fmla="*/ 0 h 10277547"/>
              <a:gd name="connsiteX10" fmla="*/ 4207349 w 4831876"/>
              <a:gd name="connsiteY10" fmla="*/ 4995863 h 10277547"/>
              <a:gd name="connsiteX11" fmla="*/ 2333767 w 4831876"/>
              <a:gd name="connsiteY11" fmla="*/ 4995863 h 10277547"/>
              <a:gd name="connsiteX0" fmla="*/ 2303486 w 4831876"/>
              <a:gd name="connsiteY0" fmla="*/ 5281684 h 10277547"/>
              <a:gd name="connsiteX1" fmla="*/ 4177068 w 4831876"/>
              <a:gd name="connsiteY1" fmla="*/ 5281684 h 10277547"/>
              <a:gd name="connsiteX2" fmla="*/ 3552541 w 4831876"/>
              <a:gd name="connsiteY2" fmla="*/ 10277547 h 10277547"/>
              <a:gd name="connsiteX3" fmla="*/ 2102039 w 4831876"/>
              <a:gd name="connsiteY3" fmla="*/ 6879255 h 10277547"/>
              <a:gd name="connsiteX4" fmla="*/ 2303486 w 4831876"/>
              <a:gd name="connsiteY4" fmla="*/ 5281684 h 10277547"/>
              <a:gd name="connsiteX5" fmla="*/ 624527 w 4831876"/>
              <a:gd name="connsiteY5" fmla="*/ 1862137 h 10277547"/>
              <a:gd name="connsiteX6" fmla="*/ 2498109 w 4831876"/>
              <a:gd name="connsiteY6" fmla="*/ 1862137 h 10277547"/>
              <a:gd name="connsiteX7" fmla="*/ 1873582 w 4831876"/>
              <a:gd name="connsiteY7" fmla="*/ 6858000 h 10277547"/>
              <a:gd name="connsiteX8" fmla="*/ 0 w 4831876"/>
              <a:gd name="connsiteY8" fmla="*/ 6858000 h 10277547"/>
              <a:gd name="connsiteX9" fmla="*/ 624527 w 4831876"/>
              <a:gd name="connsiteY9" fmla="*/ 1862137 h 10277547"/>
              <a:gd name="connsiteX10" fmla="*/ 2958294 w 4831876"/>
              <a:gd name="connsiteY10" fmla="*/ 0 h 10277547"/>
              <a:gd name="connsiteX11" fmla="*/ 4831876 w 4831876"/>
              <a:gd name="connsiteY11" fmla="*/ 0 h 10277547"/>
              <a:gd name="connsiteX12" fmla="*/ 4207349 w 4831876"/>
              <a:gd name="connsiteY12" fmla="*/ 4995863 h 10277547"/>
              <a:gd name="connsiteX13" fmla="*/ 2333767 w 4831876"/>
              <a:gd name="connsiteY13" fmla="*/ 4995863 h 10277547"/>
              <a:gd name="connsiteX14" fmla="*/ 2958294 w 4831876"/>
              <a:gd name="connsiteY14" fmla="*/ 0 h 10277547"/>
              <a:gd name="connsiteX0" fmla="*/ 2303486 w 4831876"/>
              <a:gd name="connsiteY0" fmla="*/ 5281684 h 6879255"/>
              <a:gd name="connsiteX1" fmla="*/ 4177068 w 4831876"/>
              <a:gd name="connsiteY1" fmla="*/ 5281684 h 6879255"/>
              <a:gd name="connsiteX2" fmla="*/ 3975621 w 4831876"/>
              <a:gd name="connsiteY2" fmla="*/ 6865607 h 6879255"/>
              <a:gd name="connsiteX3" fmla="*/ 2102039 w 4831876"/>
              <a:gd name="connsiteY3" fmla="*/ 6879255 h 6879255"/>
              <a:gd name="connsiteX4" fmla="*/ 2303486 w 4831876"/>
              <a:gd name="connsiteY4" fmla="*/ 5281684 h 6879255"/>
              <a:gd name="connsiteX5" fmla="*/ 624527 w 4831876"/>
              <a:gd name="connsiteY5" fmla="*/ 1862137 h 6879255"/>
              <a:gd name="connsiteX6" fmla="*/ 2498109 w 4831876"/>
              <a:gd name="connsiteY6" fmla="*/ 1862137 h 6879255"/>
              <a:gd name="connsiteX7" fmla="*/ 1873582 w 4831876"/>
              <a:gd name="connsiteY7" fmla="*/ 6858000 h 6879255"/>
              <a:gd name="connsiteX8" fmla="*/ 0 w 4831876"/>
              <a:gd name="connsiteY8" fmla="*/ 6858000 h 6879255"/>
              <a:gd name="connsiteX9" fmla="*/ 624527 w 4831876"/>
              <a:gd name="connsiteY9" fmla="*/ 1862137 h 6879255"/>
              <a:gd name="connsiteX10" fmla="*/ 2958294 w 4831876"/>
              <a:gd name="connsiteY10" fmla="*/ 0 h 6879255"/>
              <a:gd name="connsiteX11" fmla="*/ 4831876 w 4831876"/>
              <a:gd name="connsiteY11" fmla="*/ 0 h 6879255"/>
              <a:gd name="connsiteX12" fmla="*/ 4207349 w 4831876"/>
              <a:gd name="connsiteY12" fmla="*/ 4995863 h 6879255"/>
              <a:gd name="connsiteX13" fmla="*/ 2333767 w 4831876"/>
              <a:gd name="connsiteY13" fmla="*/ 4995863 h 6879255"/>
              <a:gd name="connsiteX14" fmla="*/ 2958294 w 4831876"/>
              <a:gd name="connsiteY14" fmla="*/ 0 h 687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31876" h="6879255">
                <a:moveTo>
                  <a:pt x="2303486" y="5281684"/>
                </a:moveTo>
                <a:lnTo>
                  <a:pt x="4177068" y="5281684"/>
                </a:lnTo>
                <a:lnTo>
                  <a:pt x="3975621" y="6865607"/>
                </a:lnTo>
                <a:lnTo>
                  <a:pt x="2102039" y="6879255"/>
                </a:lnTo>
                <a:cubicBezTo>
                  <a:pt x="2310215" y="5213967"/>
                  <a:pt x="2095310" y="6946972"/>
                  <a:pt x="2303486" y="5281684"/>
                </a:cubicBezTo>
                <a:close/>
                <a:moveTo>
                  <a:pt x="624527" y="1862137"/>
                </a:moveTo>
                <a:lnTo>
                  <a:pt x="2498109" y="1862137"/>
                </a:lnTo>
                <a:lnTo>
                  <a:pt x="1873582" y="6858000"/>
                </a:lnTo>
                <a:lnTo>
                  <a:pt x="0" y="6858000"/>
                </a:lnTo>
                <a:lnTo>
                  <a:pt x="624527" y="1862137"/>
                </a:lnTo>
                <a:close/>
                <a:moveTo>
                  <a:pt x="2958294" y="0"/>
                </a:moveTo>
                <a:lnTo>
                  <a:pt x="4831876" y="0"/>
                </a:lnTo>
                <a:lnTo>
                  <a:pt x="4207349" y="4995863"/>
                </a:lnTo>
                <a:lnTo>
                  <a:pt x="2333767" y="4995863"/>
                </a:lnTo>
                <a:lnTo>
                  <a:pt x="295829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740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" y="0"/>
            <a:ext cx="5540375" cy="6858000"/>
          </a:xfrm>
          <a:custGeom>
            <a:avLst/>
            <a:gdLst>
              <a:gd name="connsiteX0" fmla="*/ 2770187 w 5540375"/>
              <a:gd name="connsiteY0" fmla="*/ 1685498 h 6858000"/>
              <a:gd name="connsiteX1" fmla="*/ 1027752 w 5540375"/>
              <a:gd name="connsiteY1" fmla="*/ 3429000 h 6858000"/>
              <a:gd name="connsiteX2" fmla="*/ 2770187 w 5540375"/>
              <a:gd name="connsiteY2" fmla="*/ 5172502 h 6858000"/>
              <a:gd name="connsiteX3" fmla="*/ 4512622 w 5540375"/>
              <a:gd name="connsiteY3" fmla="*/ 3429000 h 6858000"/>
              <a:gd name="connsiteX4" fmla="*/ 2770187 w 5540375"/>
              <a:gd name="connsiteY4" fmla="*/ 1685498 h 6858000"/>
              <a:gd name="connsiteX5" fmla="*/ 0 w 5540375"/>
              <a:gd name="connsiteY5" fmla="*/ 0 h 6858000"/>
              <a:gd name="connsiteX6" fmla="*/ 5540375 w 5540375"/>
              <a:gd name="connsiteY6" fmla="*/ 0 h 6858000"/>
              <a:gd name="connsiteX7" fmla="*/ 5540375 w 5540375"/>
              <a:gd name="connsiteY7" fmla="*/ 6858000 h 6858000"/>
              <a:gd name="connsiteX8" fmla="*/ 0 w 554037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0375" h="6858000">
                <a:moveTo>
                  <a:pt x="2770187" y="1685498"/>
                </a:moveTo>
                <a:cubicBezTo>
                  <a:pt x="1807867" y="1685498"/>
                  <a:pt x="1027752" y="2466090"/>
                  <a:pt x="1027752" y="3429000"/>
                </a:cubicBezTo>
                <a:cubicBezTo>
                  <a:pt x="1027752" y="4391910"/>
                  <a:pt x="1807867" y="5172502"/>
                  <a:pt x="2770187" y="5172502"/>
                </a:cubicBezTo>
                <a:cubicBezTo>
                  <a:pt x="3732507" y="5172502"/>
                  <a:pt x="4512622" y="4391910"/>
                  <a:pt x="4512622" y="3429000"/>
                </a:cubicBezTo>
                <a:cubicBezTo>
                  <a:pt x="4512622" y="2466090"/>
                  <a:pt x="3732507" y="1685498"/>
                  <a:pt x="2770187" y="1685498"/>
                </a:cubicBezTo>
                <a:close/>
                <a:moveTo>
                  <a:pt x="0" y="0"/>
                </a:moveTo>
                <a:lnTo>
                  <a:pt x="5540375" y="0"/>
                </a:lnTo>
                <a:lnTo>
                  <a:pt x="55403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269241" y="1938860"/>
            <a:ext cx="3002507" cy="30025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761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5322888" cy="6858000"/>
          </a:xfrm>
          <a:custGeom>
            <a:avLst/>
            <a:gdLst>
              <a:gd name="connsiteX0" fmla="*/ 1085056 w 5322888"/>
              <a:gd name="connsiteY0" fmla="*/ 1852612 h 6858000"/>
              <a:gd name="connsiteX1" fmla="*/ 1085056 w 5322888"/>
              <a:gd name="connsiteY1" fmla="*/ 5005387 h 6858000"/>
              <a:gd name="connsiteX2" fmla="*/ 4237831 w 5322888"/>
              <a:gd name="connsiteY2" fmla="*/ 5005387 h 6858000"/>
              <a:gd name="connsiteX3" fmla="*/ 4237831 w 5322888"/>
              <a:gd name="connsiteY3" fmla="*/ 1852612 h 6858000"/>
              <a:gd name="connsiteX4" fmla="*/ 0 w 5322888"/>
              <a:gd name="connsiteY4" fmla="*/ 0 h 6858000"/>
              <a:gd name="connsiteX5" fmla="*/ 5322888 w 5322888"/>
              <a:gd name="connsiteY5" fmla="*/ 0 h 6858000"/>
              <a:gd name="connsiteX6" fmla="*/ 5322888 w 5322888"/>
              <a:gd name="connsiteY6" fmla="*/ 6858000 h 6858000"/>
              <a:gd name="connsiteX7" fmla="*/ 0 w 532288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2888" h="6858000">
                <a:moveTo>
                  <a:pt x="1085056" y="1852612"/>
                </a:moveTo>
                <a:lnTo>
                  <a:pt x="1085056" y="5005387"/>
                </a:lnTo>
                <a:lnTo>
                  <a:pt x="4237831" y="5005387"/>
                </a:lnTo>
                <a:lnTo>
                  <a:pt x="4237831" y="1852612"/>
                </a:lnTo>
                <a:close/>
                <a:moveTo>
                  <a:pt x="0" y="0"/>
                </a:moveTo>
                <a:lnTo>
                  <a:pt x="5322888" y="0"/>
                </a:lnTo>
                <a:lnTo>
                  <a:pt x="53228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1279608" y="2047166"/>
            <a:ext cx="2763672" cy="276367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37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5432425" cy="6858000"/>
          </a:xfrm>
          <a:custGeom>
            <a:avLst/>
            <a:gdLst>
              <a:gd name="connsiteX0" fmla="*/ 2716212 w 5432425"/>
              <a:gd name="connsiteY0" fmla="*/ 1525102 h 6858000"/>
              <a:gd name="connsiteX1" fmla="*/ 812314 w 5432425"/>
              <a:gd name="connsiteY1" fmla="*/ 3429000 h 6858000"/>
              <a:gd name="connsiteX2" fmla="*/ 2716212 w 5432425"/>
              <a:gd name="connsiteY2" fmla="*/ 5332898 h 6858000"/>
              <a:gd name="connsiteX3" fmla="*/ 4620110 w 5432425"/>
              <a:gd name="connsiteY3" fmla="*/ 3429000 h 6858000"/>
              <a:gd name="connsiteX4" fmla="*/ 0 w 5432425"/>
              <a:gd name="connsiteY4" fmla="*/ 0 h 6858000"/>
              <a:gd name="connsiteX5" fmla="*/ 5432425 w 5432425"/>
              <a:gd name="connsiteY5" fmla="*/ 0 h 6858000"/>
              <a:gd name="connsiteX6" fmla="*/ 5432425 w 5432425"/>
              <a:gd name="connsiteY6" fmla="*/ 6858000 h 6858000"/>
              <a:gd name="connsiteX7" fmla="*/ 0 w 54324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2425" h="6858000">
                <a:moveTo>
                  <a:pt x="2716212" y="1525102"/>
                </a:moveTo>
                <a:lnTo>
                  <a:pt x="812314" y="3429000"/>
                </a:lnTo>
                <a:lnTo>
                  <a:pt x="2716212" y="5332898"/>
                </a:lnTo>
                <a:lnTo>
                  <a:pt x="4620110" y="3429000"/>
                </a:lnTo>
                <a:close/>
                <a:moveTo>
                  <a:pt x="0" y="0"/>
                </a:moveTo>
                <a:lnTo>
                  <a:pt x="5432425" y="0"/>
                </a:lnTo>
                <a:lnTo>
                  <a:pt x="54324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51495" y="1764282"/>
            <a:ext cx="3329439" cy="3329439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091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5432425" cy="6858000"/>
          </a:xfrm>
          <a:custGeom>
            <a:avLst/>
            <a:gdLst>
              <a:gd name="connsiteX0" fmla="*/ 1584882 w 5432425"/>
              <a:gd name="connsiteY0" fmla="*/ 1651380 h 6858000"/>
              <a:gd name="connsiteX1" fmla="*/ 643335 w 5432425"/>
              <a:gd name="connsiteY1" fmla="*/ 3534473 h 6858000"/>
              <a:gd name="connsiteX2" fmla="*/ 1584882 w 5432425"/>
              <a:gd name="connsiteY2" fmla="*/ 5417566 h 6858000"/>
              <a:gd name="connsiteX3" fmla="*/ 3847542 w 5432425"/>
              <a:gd name="connsiteY3" fmla="*/ 5417566 h 6858000"/>
              <a:gd name="connsiteX4" fmla="*/ 4789089 w 5432425"/>
              <a:gd name="connsiteY4" fmla="*/ 3534473 h 6858000"/>
              <a:gd name="connsiteX5" fmla="*/ 3847542 w 5432425"/>
              <a:gd name="connsiteY5" fmla="*/ 1651380 h 6858000"/>
              <a:gd name="connsiteX6" fmla="*/ 0 w 5432425"/>
              <a:gd name="connsiteY6" fmla="*/ 0 h 6858000"/>
              <a:gd name="connsiteX7" fmla="*/ 5432425 w 5432425"/>
              <a:gd name="connsiteY7" fmla="*/ 0 h 6858000"/>
              <a:gd name="connsiteX8" fmla="*/ 5432425 w 5432425"/>
              <a:gd name="connsiteY8" fmla="*/ 6858000 h 6858000"/>
              <a:gd name="connsiteX9" fmla="*/ 0 w 5432425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32425" h="6858000">
                <a:moveTo>
                  <a:pt x="1584882" y="1651380"/>
                </a:moveTo>
                <a:lnTo>
                  <a:pt x="643335" y="3534473"/>
                </a:lnTo>
                <a:lnTo>
                  <a:pt x="1584882" y="5417566"/>
                </a:lnTo>
                <a:lnTo>
                  <a:pt x="3847542" y="5417566"/>
                </a:lnTo>
                <a:lnTo>
                  <a:pt x="4789089" y="3534473"/>
                </a:lnTo>
                <a:lnTo>
                  <a:pt x="3847542" y="1651380"/>
                </a:lnTo>
                <a:close/>
                <a:moveTo>
                  <a:pt x="0" y="0"/>
                </a:moveTo>
                <a:lnTo>
                  <a:pt x="5432425" y="0"/>
                </a:lnTo>
                <a:lnTo>
                  <a:pt x="54324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7720" y="1873390"/>
            <a:ext cx="3656984" cy="3322167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5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622D7E-57B7-4208-B1CC-D8F98E53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84" y="1167120"/>
            <a:ext cx="4126716" cy="1517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F10A7B9-1CA6-4B03-8FB4-B53B0DF047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7939" y="1394194"/>
            <a:ext cx="2346136" cy="415255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49104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28696" y="0"/>
            <a:ext cx="3534611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11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42245" y="0"/>
            <a:ext cx="5149755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500050" y="0"/>
            <a:ext cx="15421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554917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966951" y="0"/>
            <a:ext cx="3730388" cy="68580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0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92875" y="0"/>
            <a:ext cx="3694444" cy="6871648"/>
          </a:xfrm>
          <a:custGeom>
            <a:avLst/>
            <a:gdLst>
              <a:gd name="connsiteX0" fmla="*/ 0 w 2820987"/>
              <a:gd name="connsiteY0" fmla="*/ 6858000 h 6858000"/>
              <a:gd name="connsiteX1" fmla="*/ 705247 w 2820987"/>
              <a:gd name="connsiteY1" fmla="*/ 0 h 6858000"/>
              <a:gd name="connsiteX2" fmla="*/ 2820987 w 2820987"/>
              <a:gd name="connsiteY2" fmla="*/ 0 h 6858000"/>
              <a:gd name="connsiteX3" fmla="*/ 2115740 w 2820987"/>
              <a:gd name="connsiteY3" fmla="*/ 6858000 h 6858000"/>
              <a:gd name="connsiteX4" fmla="*/ 0 w 2820987"/>
              <a:gd name="connsiteY4" fmla="*/ 6858000 h 6858000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989197 w 3694444"/>
              <a:gd name="connsiteY3" fmla="*/ 6858000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02092 w 3694444"/>
              <a:gd name="connsiteY3" fmla="*/ 6871648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70331 w 3694444"/>
              <a:gd name="connsiteY3" fmla="*/ 6871648 h 6871648"/>
              <a:gd name="connsiteX4" fmla="*/ 0 w 3694444"/>
              <a:gd name="connsiteY4" fmla="*/ 6871648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444" h="6871648">
                <a:moveTo>
                  <a:pt x="0" y="6871648"/>
                </a:moveTo>
                <a:lnTo>
                  <a:pt x="1578704" y="0"/>
                </a:lnTo>
                <a:lnTo>
                  <a:pt x="3694444" y="0"/>
                </a:lnTo>
                <a:lnTo>
                  <a:pt x="2170331" y="6871648"/>
                </a:lnTo>
                <a:lnTo>
                  <a:pt x="0" y="68716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879695" y="0"/>
            <a:ext cx="3694444" cy="6871648"/>
          </a:xfrm>
          <a:custGeom>
            <a:avLst/>
            <a:gdLst>
              <a:gd name="connsiteX0" fmla="*/ 0 w 2820987"/>
              <a:gd name="connsiteY0" fmla="*/ 6858000 h 6858000"/>
              <a:gd name="connsiteX1" fmla="*/ 705247 w 2820987"/>
              <a:gd name="connsiteY1" fmla="*/ 0 h 6858000"/>
              <a:gd name="connsiteX2" fmla="*/ 2820987 w 2820987"/>
              <a:gd name="connsiteY2" fmla="*/ 0 h 6858000"/>
              <a:gd name="connsiteX3" fmla="*/ 2115740 w 2820987"/>
              <a:gd name="connsiteY3" fmla="*/ 6858000 h 6858000"/>
              <a:gd name="connsiteX4" fmla="*/ 0 w 2820987"/>
              <a:gd name="connsiteY4" fmla="*/ 6858000 h 6858000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989197 w 3694444"/>
              <a:gd name="connsiteY3" fmla="*/ 6858000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02092 w 3694444"/>
              <a:gd name="connsiteY3" fmla="*/ 6871648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70331 w 3694444"/>
              <a:gd name="connsiteY3" fmla="*/ 6871648 h 6871648"/>
              <a:gd name="connsiteX4" fmla="*/ 0 w 3694444"/>
              <a:gd name="connsiteY4" fmla="*/ 6871648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444" h="6871648">
                <a:moveTo>
                  <a:pt x="0" y="6871648"/>
                </a:moveTo>
                <a:lnTo>
                  <a:pt x="1578704" y="0"/>
                </a:lnTo>
                <a:lnTo>
                  <a:pt x="3694444" y="0"/>
                </a:lnTo>
                <a:lnTo>
                  <a:pt x="2170331" y="6871648"/>
                </a:lnTo>
                <a:lnTo>
                  <a:pt x="0" y="68716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90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44203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000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346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3429000"/>
          </a:xfrm>
          <a:custGeom>
            <a:avLst/>
            <a:gdLst>
              <a:gd name="connsiteX0" fmla="*/ 0 w 12192001"/>
              <a:gd name="connsiteY0" fmla="*/ 341193 h 3429000"/>
              <a:gd name="connsiteX1" fmla="*/ 1760561 w 12192001"/>
              <a:gd name="connsiteY1" fmla="*/ 1304214 h 3429000"/>
              <a:gd name="connsiteX2" fmla="*/ 0 w 12192001"/>
              <a:gd name="connsiteY2" fmla="*/ 2267234 h 3429000"/>
              <a:gd name="connsiteX3" fmla="*/ 12192001 w 12192001"/>
              <a:gd name="connsiteY3" fmla="*/ 341192 h 3429000"/>
              <a:gd name="connsiteX4" fmla="*/ 12192001 w 12192001"/>
              <a:gd name="connsiteY4" fmla="*/ 2267233 h 3429000"/>
              <a:gd name="connsiteX5" fmla="*/ 10481482 w 12192001"/>
              <a:gd name="connsiteY5" fmla="*/ 1304212 h 3429000"/>
              <a:gd name="connsiteX6" fmla="*/ 1 w 12192001"/>
              <a:gd name="connsiteY6" fmla="*/ 0 h 3429000"/>
              <a:gd name="connsiteX7" fmla="*/ 12192001 w 12192001"/>
              <a:gd name="connsiteY7" fmla="*/ 0 h 3429000"/>
              <a:gd name="connsiteX8" fmla="*/ 6096001 w 12192001"/>
              <a:gd name="connsiteY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1" h="3429000">
                <a:moveTo>
                  <a:pt x="0" y="341193"/>
                </a:moveTo>
                <a:lnTo>
                  <a:pt x="1760561" y="1304214"/>
                </a:lnTo>
                <a:lnTo>
                  <a:pt x="0" y="2267234"/>
                </a:lnTo>
                <a:close/>
                <a:moveTo>
                  <a:pt x="12192001" y="341192"/>
                </a:moveTo>
                <a:lnTo>
                  <a:pt x="12192001" y="2267233"/>
                </a:lnTo>
                <a:lnTo>
                  <a:pt x="10481482" y="1304212"/>
                </a:lnTo>
                <a:close/>
                <a:moveTo>
                  <a:pt x="1" y="0"/>
                </a:moveTo>
                <a:lnTo>
                  <a:pt x="12192001" y="0"/>
                </a:lnTo>
                <a:lnTo>
                  <a:pt x="6096001" y="3429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766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0753725" cy="6858000"/>
          </a:xfrm>
          <a:custGeom>
            <a:avLst/>
            <a:gdLst>
              <a:gd name="connsiteX0" fmla="*/ 1549401 w 12303126"/>
              <a:gd name="connsiteY0" fmla="*/ 2005581 h 6858000"/>
              <a:gd name="connsiteX1" fmla="*/ 1549401 w 12303126"/>
              <a:gd name="connsiteY1" fmla="*/ 5104381 h 6858000"/>
              <a:gd name="connsiteX2" fmla="*/ 0 w 12303126"/>
              <a:gd name="connsiteY2" fmla="*/ 3554981 h 6858000"/>
              <a:gd name="connsiteX3" fmla="*/ 1549401 w 12303126"/>
              <a:gd name="connsiteY3" fmla="*/ 2005581 h 6858000"/>
              <a:gd name="connsiteX4" fmla="*/ 1549401 w 12303126"/>
              <a:gd name="connsiteY4" fmla="*/ 0 h 6858000"/>
              <a:gd name="connsiteX5" fmla="*/ 12303126 w 12303126"/>
              <a:gd name="connsiteY5" fmla="*/ 0 h 6858000"/>
              <a:gd name="connsiteX6" fmla="*/ 12303126 w 12303126"/>
              <a:gd name="connsiteY6" fmla="*/ 6858000 h 6858000"/>
              <a:gd name="connsiteX7" fmla="*/ 1549401 w 12303126"/>
              <a:gd name="connsiteY7" fmla="*/ 6858000 h 6858000"/>
              <a:gd name="connsiteX8" fmla="*/ 1549401 w 12303126"/>
              <a:gd name="connsiteY8" fmla="*/ 5104381 h 6858000"/>
              <a:gd name="connsiteX9" fmla="*/ 3098802 w 12303126"/>
              <a:gd name="connsiteY9" fmla="*/ 3554981 h 6858000"/>
              <a:gd name="connsiteX10" fmla="*/ 1549401 w 12303126"/>
              <a:gd name="connsiteY10" fmla="*/ 2005581 h 6858000"/>
              <a:gd name="connsiteX0" fmla="*/ 0 w 10753725"/>
              <a:gd name="connsiteY0" fmla="*/ 2005581 h 6858000"/>
              <a:gd name="connsiteX1" fmla="*/ 0 w 10753725"/>
              <a:gd name="connsiteY1" fmla="*/ 5104381 h 6858000"/>
              <a:gd name="connsiteX2" fmla="*/ 0 w 10753725"/>
              <a:gd name="connsiteY2" fmla="*/ 2005581 h 6858000"/>
              <a:gd name="connsiteX3" fmla="*/ 0 w 10753725"/>
              <a:gd name="connsiteY3" fmla="*/ 0 h 6858000"/>
              <a:gd name="connsiteX4" fmla="*/ 10753725 w 10753725"/>
              <a:gd name="connsiteY4" fmla="*/ 0 h 6858000"/>
              <a:gd name="connsiteX5" fmla="*/ 10753725 w 10753725"/>
              <a:gd name="connsiteY5" fmla="*/ 6858000 h 6858000"/>
              <a:gd name="connsiteX6" fmla="*/ 0 w 10753725"/>
              <a:gd name="connsiteY6" fmla="*/ 6858000 h 6858000"/>
              <a:gd name="connsiteX7" fmla="*/ 0 w 10753725"/>
              <a:gd name="connsiteY7" fmla="*/ 5104381 h 6858000"/>
              <a:gd name="connsiteX8" fmla="*/ 1549401 w 10753725"/>
              <a:gd name="connsiteY8" fmla="*/ 3554981 h 6858000"/>
              <a:gd name="connsiteX9" fmla="*/ 0 w 10753725"/>
              <a:gd name="connsiteY9" fmla="*/ 2005581 h 6858000"/>
              <a:gd name="connsiteX10" fmla="*/ 0 w 10753725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53725" h="6858000">
                <a:moveTo>
                  <a:pt x="0" y="2005581"/>
                </a:moveTo>
                <a:lnTo>
                  <a:pt x="0" y="5104381"/>
                </a:lnTo>
                <a:lnTo>
                  <a:pt x="0" y="2005581"/>
                </a:lnTo>
                <a:close/>
                <a:moveTo>
                  <a:pt x="0" y="0"/>
                </a:moveTo>
                <a:lnTo>
                  <a:pt x="10753725" y="0"/>
                </a:lnTo>
                <a:lnTo>
                  <a:pt x="10753725" y="6858000"/>
                </a:lnTo>
                <a:lnTo>
                  <a:pt x="0" y="6858000"/>
                </a:lnTo>
                <a:lnTo>
                  <a:pt x="0" y="5104381"/>
                </a:lnTo>
                <a:cubicBezTo>
                  <a:pt x="855711" y="5104381"/>
                  <a:pt x="1549401" y="4410691"/>
                  <a:pt x="1549401" y="3554981"/>
                </a:cubicBezTo>
                <a:cubicBezTo>
                  <a:pt x="1549401" y="2699271"/>
                  <a:pt x="855711" y="2005581"/>
                  <a:pt x="0" y="200558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380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681539" cy="247015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872252" y="0"/>
            <a:ext cx="3971499" cy="4913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034461" y="0"/>
            <a:ext cx="3157539" cy="4913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72252" y="5090617"/>
            <a:ext cx="7319749" cy="176738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74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960" y="4346371"/>
            <a:ext cx="5921829" cy="251163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1" y="1"/>
            <a:ext cx="6096000" cy="685799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03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2F1E99-0395-4FCC-8EF8-92DAE7BB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6" y="4415287"/>
            <a:ext cx="3357789" cy="1517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40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213557" y="0"/>
            <a:ext cx="3978443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171156" y="1"/>
            <a:ext cx="3849688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978443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32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3429000" cy="281143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2988861"/>
            <a:ext cx="3429000" cy="386914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616657" y="1494431"/>
            <a:ext cx="3429000" cy="386914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616657" y="0"/>
            <a:ext cx="3429000" cy="128289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16657" y="5575109"/>
            <a:ext cx="3429000" cy="128289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539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49337" y="0"/>
            <a:ext cx="3752851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083560" y="3616656"/>
            <a:ext cx="3752851" cy="324134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0" y="3616658"/>
            <a:ext cx="3484728" cy="197892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38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993190" y="0"/>
            <a:ext cx="3198812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993190" y="3657604"/>
            <a:ext cx="3198812" cy="223823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567602" y="1714500"/>
            <a:ext cx="3198812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67602" y="5344808"/>
            <a:ext cx="3198812" cy="1513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142014" y="2466833"/>
            <a:ext cx="3198812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394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50900" y="-1"/>
            <a:ext cx="2919413" cy="415490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50900" y="4363455"/>
            <a:ext cx="2919413" cy="249454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011196" y="-1"/>
            <a:ext cx="2919413" cy="319238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1196" y="3429000"/>
            <a:ext cx="4683627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003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1067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31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467752"/>
            <a:ext cx="3564069" cy="5922499"/>
          </a:xfrm>
          <a:custGeom>
            <a:avLst/>
            <a:gdLst>
              <a:gd name="connsiteX0" fmla="*/ 0 w 3564069"/>
              <a:gd name="connsiteY0" fmla="*/ 0 h 5922499"/>
              <a:gd name="connsiteX1" fmla="*/ 3564069 w 3564069"/>
              <a:gd name="connsiteY1" fmla="*/ 0 h 5922499"/>
              <a:gd name="connsiteX2" fmla="*/ 3564069 w 3564069"/>
              <a:gd name="connsiteY2" fmla="*/ 5922499 h 5922499"/>
              <a:gd name="connsiteX3" fmla="*/ 0 w 3564069"/>
              <a:gd name="connsiteY3" fmla="*/ 5922499 h 592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4069" h="5922499">
                <a:moveTo>
                  <a:pt x="0" y="0"/>
                </a:moveTo>
                <a:lnTo>
                  <a:pt x="3564069" y="0"/>
                </a:lnTo>
                <a:lnTo>
                  <a:pt x="3564069" y="5922499"/>
                </a:lnTo>
                <a:lnTo>
                  <a:pt x="0" y="59224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59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2906" y="0"/>
            <a:ext cx="5567926" cy="3995225"/>
          </a:xfrm>
          <a:custGeom>
            <a:avLst/>
            <a:gdLst>
              <a:gd name="connsiteX0" fmla="*/ 3771188 w 5567926"/>
              <a:gd name="connsiteY0" fmla="*/ 0 h 3995225"/>
              <a:gd name="connsiteX1" fmla="*/ 5567926 w 5567926"/>
              <a:gd name="connsiteY1" fmla="*/ 0 h 3995225"/>
              <a:gd name="connsiteX2" fmla="*/ 5567926 w 5567926"/>
              <a:gd name="connsiteY2" fmla="*/ 3995225 h 3995225"/>
              <a:gd name="connsiteX3" fmla="*/ 3771188 w 5567926"/>
              <a:gd name="connsiteY3" fmla="*/ 3995225 h 3995225"/>
              <a:gd name="connsiteX4" fmla="*/ 1885594 w 5567926"/>
              <a:gd name="connsiteY4" fmla="*/ 0 h 3995225"/>
              <a:gd name="connsiteX5" fmla="*/ 3682332 w 5567926"/>
              <a:gd name="connsiteY5" fmla="*/ 0 h 3995225"/>
              <a:gd name="connsiteX6" fmla="*/ 3682332 w 5567926"/>
              <a:gd name="connsiteY6" fmla="*/ 3995225 h 3995225"/>
              <a:gd name="connsiteX7" fmla="*/ 1885594 w 5567926"/>
              <a:gd name="connsiteY7" fmla="*/ 3995225 h 3995225"/>
              <a:gd name="connsiteX8" fmla="*/ 0 w 5567926"/>
              <a:gd name="connsiteY8" fmla="*/ 0 h 3995225"/>
              <a:gd name="connsiteX9" fmla="*/ 1796738 w 5567926"/>
              <a:gd name="connsiteY9" fmla="*/ 0 h 3995225"/>
              <a:gd name="connsiteX10" fmla="*/ 1796738 w 5567926"/>
              <a:gd name="connsiteY10" fmla="*/ 3995225 h 3995225"/>
              <a:gd name="connsiteX11" fmla="*/ 0 w 5567926"/>
              <a:gd name="connsiteY11" fmla="*/ 3995225 h 399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67926" h="3995225">
                <a:moveTo>
                  <a:pt x="3771188" y="0"/>
                </a:moveTo>
                <a:lnTo>
                  <a:pt x="5567926" y="0"/>
                </a:lnTo>
                <a:lnTo>
                  <a:pt x="5567926" y="3995225"/>
                </a:lnTo>
                <a:lnTo>
                  <a:pt x="3771188" y="3995225"/>
                </a:lnTo>
                <a:close/>
                <a:moveTo>
                  <a:pt x="1885594" y="0"/>
                </a:moveTo>
                <a:lnTo>
                  <a:pt x="3682332" y="0"/>
                </a:lnTo>
                <a:lnTo>
                  <a:pt x="3682332" y="3995225"/>
                </a:lnTo>
                <a:lnTo>
                  <a:pt x="1885594" y="3995225"/>
                </a:lnTo>
                <a:close/>
                <a:moveTo>
                  <a:pt x="0" y="0"/>
                </a:moveTo>
                <a:lnTo>
                  <a:pt x="1796738" y="0"/>
                </a:lnTo>
                <a:lnTo>
                  <a:pt x="1796738" y="3995225"/>
                </a:lnTo>
                <a:lnTo>
                  <a:pt x="0" y="39952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018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4332849"/>
            <a:ext cx="2729132" cy="2525151"/>
          </a:xfrm>
          <a:custGeom>
            <a:avLst/>
            <a:gdLst>
              <a:gd name="connsiteX0" fmla="*/ 0 w 2729132"/>
              <a:gd name="connsiteY0" fmla="*/ 0 h 2525151"/>
              <a:gd name="connsiteX1" fmla="*/ 2729132 w 2729132"/>
              <a:gd name="connsiteY1" fmla="*/ 0 h 2525151"/>
              <a:gd name="connsiteX2" fmla="*/ 2729132 w 2729132"/>
              <a:gd name="connsiteY2" fmla="*/ 2525151 h 2525151"/>
              <a:gd name="connsiteX3" fmla="*/ 0 w 2729132"/>
              <a:gd name="connsiteY3" fmla="*/ 2525151 h 252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9132" h="2525151">
                <a:moveTo>
                  <a:pt x="0" y="0"/>
                </a:moveTo>
                <a:lnTo>
                  <a:pt x="2729132" y="0"/>
                </a:lnTo>
                <a:lnTo>
                  <a:pt x="2729132" y="2525151"/>
                </a:lnTo>
                <a:lnTo>
                  <a:pt x="0" y="2525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041011" y="758487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2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799518" y="6586628"/>
            <a:ext cx="394570" cy="2154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3191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800162" y="667420"/>
            <a:ext cx="4391838" cy="3665429"/>
          </a:xfrm>
          <a:custGeom>
            <a:avLst/>
            <a:gdLst>
              <a:gd name="connsiteX0" fmla="*/ 0 w 4391838"/>
              <a:gd name="connsiteY0" fmla="*/ 0 h 3665429"/>
              <a:gd name="connsiteX1" fmla="*/ 4391838 w 4391838"/>
              <a:gd name="connsiteY1" fmla="*/ 0 h 3665429"/>
              <a:gd name="connsiteX2" fmla="*/ 4391838 w 4391838"/>
              <a:gd name="connsiteY2" fmla="*/ 3665429 h 3665429"/>
              <a:gd name="connsiteX3" fmla="*/ 0 w 4391838"/>
              <a:gd name="connsiteY3" fmla="*/ 3665429 h 366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1838" h="3665429">
                <a:moveTo>
                  <a:pt x="0" y="0"/>
                </a:moveTo>
                <a:lnTo>
                  <a:pt x="4391838" y="0"/>
                </a:lnTo>
                <a:lnTo>
                  <a:pt x="4391838" y="3665429"/>
                </a:lnTo>
                <a:lnTo>
                  <a:pt x="0" y="3665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44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665699" y="4529636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665699" y="2457853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73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665700" y="386070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665699" y="4529636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665699" y="2457853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048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665699" y="2457853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665700" y="386070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53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6"/>
          <p:cNvSpPr>
            <a:spLocks noGrp="1"/>
          </p:cNvSpPr>
          <p:nvPr>
            <p:ph type="pic" sz="quarter" idx="13"/>
          </p:nvPr>
        </p:nvSpPr>
        <p:spPr>
          <a:xfrm>
            <a:off x="5976938" y="977835"/>
            <a:ext cx="2351087" cy="2132013"/>
          </a:xfrm>
        </p:spPr>
      </p:sp>
      <p:sp>
        <p:nvSpPr>
          <p:cNvPr id="16" name="Picture Placeholder 96"/>
          <p:cNvSpPr>
            <a:spLocks noGrp="1"/>
          </p:cNvSpPr>
          <p:nvPr>
            <p:ph type="pic" sz="quarter" idx="14"/>
          </p:nvPr>
        </p:nvSpPr>
        <p:spPr>
          <a:xfrm>
            <a:off x="8694284" y="977835"/>
            <a:ext cx="2351087" cy="2132013"/>
          </a:xfrm>
        </p:spPr>
      </p:sp>
    </p:spTree>
    <p:extLst>
      <p:ext uri="{BB962C8B-B14F-4D97-AF65-F5344CB8AC3E}">
        <p14:creationId xmlns:p14="http://schemas.microsoft.com/office/powerpoint/2010/main" val="24750697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650602" y="971390"/>
            <a:ext cx="3694205" cy="2568388"/>
          </a:xfrm>
          <a:custGeom>
            <a:avLst/>
            <a:gdLst>
              <a:gd name="connsiteX0" fmla="*/ 0 w 3694205"/>
              <a:gd name="connsiteY0" fmla="*/ 0 h 2568388"/>
              <a:gd name="connsiteX1" fmla="*/ 3694205 w 3694205"/>
              <a:gd name="connsiteY1" fmla="*/ 0 h 2568388"/>
              <a:gd name="connsiteX2" fmla="*/ 3694205 w 3694205"/>
              <a:gd name="connsiteY2" fmla="*/ 2568388 h 2568388"/>
              <a:gd name="connsiteX3" fmla="*/ 0 w 3694205"/>
              <a:gd name="connsiteY3" fmla="*/ 2568388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205" h="2568388">
                <a:moveTo>
                  <a:pt x="0" y="0"/>
                </a:moveTo>
                <a:lnTo>
                  <a:pt x="3694205" y="0"/>
                </a:lnTo>
                <a:lnTo>
                  <a:pt x="3694205" y="2568388"/>
                </a:lnTo>
                <a:lnTo>
                  <a:pt x="0" y="25683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041869" y="3766500"/>
            <a:ext cx="3694205" cy="2399934"/>
          </a:xfrm>
          <a:custGeom>
            <a:avLst/>
            <a:gdLst>
              <a:gd name="connsiteX0" fmla="*/ 0 w 3694205"/>
              <a:gd name="connsiteY0" fmla="*/ 0 h 2399934"/>
              <a:gd name="connsiteX1" fmla="*/ 3694205 w 3694205"/>
              <a:gd name="connsiteY1" fmla="*/ 0 h 2399934"/>
              <a:gd name="connsiteX2" fmla="*/ 3694205 w 3694205"/>
              <a:gd name="connsiteY2" fmla="*/ 2399934 h 2399934"/>
              <a:gd name="connsiteX3" fmla="*/ 0 w 3694205"/>
              <a:gd name="connsiteY3" fmla="*/ 2399934 h 239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205" h="2399934">
                <a:moveTo>
                  <a:pt x="0" y="0"/>
                </a:moveTo>
                <a:lnTo>
                  <a:pt x="3694205" y="0"/>
                </a:lnTo>
                <a:lnTo>
                  <a:pt x="3694205" y="2399934"/>
                </a:lnTo>
                <a:lnTo>
                  <a:pt x="0" y="2399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41869" y="2404740"/>
            <a:ext cx="1962586" cy="1135038"/>
          </a:xfrm>
          <a:custGeom>
            <a:avLst/>
            <a:gdLst>
              <a:gd name="connsiteX0" fmla="*/ 0 w 1962586"/>
              <a:gd name="connsiteY0" fmla="*/ 0 h 1135038"/>
              <a:gd name="connsiteX1" fmla="*/ 1962586 w 1962586"/>
              <a:gd name="connsiteY1" fmla="*/ 0 h 1135038"/>
              <a:gd name="connsiteX2" fmla="*/ 1962586 w 1962586"/>
              <a:gd name="connsiteY2" fmla="*/ 1135038 h 1135038"/>
              <a:gd name="connsiteX3" fmla="*/ 0 w 1962586"/>
              <a:gd name="connsiteY3" fmla="*/ 1135038 h 113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586" h="1135038">
                <a:moveTo>
                  <a:pt x="0" y="0"/>
                </a:moveTo>
                <a:lnTo>
                  <a:pt x="1962586" y="0"/>
                </a:lnTo>
                <a:lnTo>
                  <a:pt x="1962586" y="1135038"/>
                </a:lnTo>
                <a:lnTo>
                  <a:pt x="0" y="11350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275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572250" y="638175"/>
            <a:ext cx="3009900" cy="5581650"/>
          </a:xfrm>
          <a:custGeom>
            <a:avLst/>
            <a:gdLst>
              <a:gd name="connsiteX0" fmla="*/ 0 w 3009900"/>
              <a:gd name="connsiteY0" fmla="*/ 0 h 5581650"/>
              <a:gd name="connsiteX1" fmla="*/ 3009900 w 3009900"/>
              <a:gd name="connsiteY1" fmla="*/ 0 h 5581650"/>
              <a:gd name="connsiteX2" fmla="*/ 3009900 w 3009900"/>
              <a:gd name="connsiteY2" fmla="*/ 5581650 h 5581650"/>
              <a:gd name="connsiteX3" fmla="*/ 0 w 3009900"/>
              <a:gd name="connsiteY3" fmla="*/ 5581650 h 558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5581650">
                <a:moveTo>
                  <a:pt x="0" y="0"/>
                </a:moveTo>
                <a:lnTo>
                  <a:pt x="3009900" y="0"/>
                </a:lnTo>
                <a:lnTo>
                  <a:pt x="3009900" y="5581650"/>
                </a:lnTo>
                <a:lnTo>
                  <a:pt x="0" y="5581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9715500" y="2867025"/>
            <a:ext cx="1790700" cy="3352800"/>
          </a:xfrm>
          <a:custGeom>
            <a:avLst/>
            <a:gdLst>
              <a:gd name="connsiteX0" fmla="*/ 0 w 1790700"/>
              <a:gd name="connsiteY0" fmla="*/ 0 h 3352800"/>
              <a:gd name="connsiteX1" fmla="*/ 1790700 w 1790700"/>
              <a:gd name="connsiteY1" fmla="*/ 0 h 3352800"/>
              <a:gd name="connsiteX2" fmla="*/ 1790700 w 1790700"/>
              <a:gd name="connsiteY2" fmla="*/ 3352800 h 3352800"/>
              <a:gd name="connsiteX3" fmla="*/ 0 w 179070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0700" h="3352800">
                <a:moveTo>
                  <a:pt x="0" y="0"/>
                </a:moveTo>
                <a:lnTo>
                  <a:pt x="1790700" y="0"/>
                </a:lnTo>
                <a:lnTo>
                  <a:pt x="1790700" y="3352800"/>
                </a:lnTo>
                <a:lnTo>
                  <a:pt x="0" y="3352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9715500" y="638175"/>
            <a:ext cx="1790700" cy="2095500"/>
          </a:xfrm>
          <a:custGeom>
            <a:avLst/>
            <a:gdLst>
              <a:gd name="connsiteX0" fmla="*/ 0 w 1790700"/>
              <a:gd name="connsiteY0" fmla="*/ 0 h 2095500"/>
              <a:gd name="connsiteX1" fmla="*/ 1790700 w 1790700"/>
              <a:gd name="connsiteY1" fmla="*/ 0 h 2095500"/>
              <a:gd name="connsiteX2" fmla="*/ 1790700 w 1790700"/>
              <a:gd name="connsiteY2" fmla="*/ 2095500 h 2095500"/>
              <a:gd name="connsiteX3" fmla="*/ 0 w 1790700"/>
              <a:gd name="connsiteY3" fmla="*/ 209550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0700" h="2095500">
                <a:moveTo>
                  <a:pt x="0" y="0"/>
                </a:moveTo>
                <a:lnTo>
                  <a:pt x="1790700" y="0"/>
                </a:lnTo>
                <a:lnTo>
                  <a:pt x="1790700" y="2095500"/>
                </a:lnTo>
                <a:lnTo>
                  <a:pt x="0" y="2095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728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7981952" y="4410078"/>
            <a:ext cx="2286001" cy="1755401"/>
          </a:xfrm>
          <a:custGeom>
            <a:avLst/>
            <a:gdLst>
              <a:gd name="connsiteX0" fmla="*/ 0 w 2286001"/>
              <a:gd name="connsiteY0" fmla="*/ 0 h 1755401"/>
              <a:gd name="connsiteX1" fmla="*/ 2286001 w 2286001"/>
              <a:gd name="connsiteY1" fmla="*/ 0 h 1755401"/>
              <a:gd name="connsiteX2" fmla="*/ 2286001 w 2286001"/>
              <a:gd name="connsiteY2" fmla="*/ 1755401 h 1755401"/>
              <a:gd name="connsiteX3" fmla="*/ 0 w 2286001"/>
              <a:gd name="connsiteY3" fmla="*/ 1755401 h 175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1755401">
                <a:moveTo>
                  <a:pt x="0" y="0"/>
                </a:moveTo>
                <a:lnTo>
                  <a:pt x="2286001" y="0"/>
                </a:lnTo>
                <a:lnTo>
                  <a:pt x="2286001" y="1755401"/>
                </a:lnTo>
                <a:lnTo>
                  <a:pt x="0" y="1755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7981951" y="2583403"/>
            <a:ext cx="2286001" cy="1771905"/>
          </a:xfrm>
          <a:custGeom>
            <a:avLst/>
            <a:gdLst>
              <a:gd name="connsiteX0" fmla="*/ 0 w 2286001"/>
              <a:gd name="connsiteY0" fmla="*/ 0 h 1771905"/>
              <a:gd name="connsiteX1" fmla="*/ 2286001 w 2286001"/>
              <a:gd name="connsiteY1" fmla="*/ 0 h 1771905"/>
              <a:gd name="connsiteX2" fmla="*/ 2286001 w 2286001"/>
              <a:gd name="connsiteY2" fmla="*/ 1771905 h 1771905"/>
              <a:gd name="connsiteX3" fmla="*/ 0 w 2286001"/>
              <a:gd name="connsiteY3" fmla="*/ 1771905 h 177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1771905">
                <a:moveTo>
                  <a:pt x="0" y="0"/>
                </a:moveTo>
                <a:lnTo>
                  <a:pt x="2286001" y="0"/>
                </a:lnTo>
                <a:lnTo>
                  <a:pt x="2286001" y="1771905"/>
                </a:lnTo>
                <a:lnTo>
                  <a:pt x="0" y="17719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5528629" y="4410075"/>
            <a:ext cx="2399535" cy="1755402"/>
          </a:xfrm>
          <a:custGeom>
            <a:avLst/>
            <a:gdLst>
              <a:gd name="connsiteX0" fmla="*/ 0 w 2399535"/>
              <a:gd name="connsiteY0" fmla="*/ 0 h 1755402"/>
              <a:gd name="connsiteX1" fmla="*/ 2399535 w 2399535"/>
              <a:gd name="connsiteY1" fmla="*/ 0 h 1755402"/>
              <a:gd name="connsiteX2" fmla="*/ 2399535 w 2399535"/>
              <a:gd name="connsiteY2" fmla="*/ 1755402 h 1755402"/>
              <a:gd name="connsiteX3" fmla="*/ 0 w 2399535"/>
              <a:gd name="connsiteY3" fmla="*/ 1755402 h 175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9535" h="1755402">
                <a:moveTo>
                  <a:pt x="0" y="0"/>
                </a:moveTo>
                <a:lnTo>
                  <a:pt x="2399535" y="0"/>
                </a:lnTo>
                <a:lnTo>
                  <a:pt x="2399535" y="1755402"/>
                </a:lnTo>
                <a:lnTo>
                  <a:pt x="0" y="17554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5528629" y="2583405"/>
            <a:ext cx="2399535" cy="1771903"/>
          </a:xfrm>
          <a:custGeom>
            <a:avLst/>
            <a:gdLst>
              <a:gd name="connsiteX0" fmla="*/ 0 w 2399535"/>
              <a:gd name="connsiteY0" fmla="*/ 0 h 1771903"/>
              <a:gd name="connsiteX1" fmla="*/ 2399535 w 2399535"/>
              <a:gd name="connsiteY1" fmla="*/ 0 h 1771903"/>
              <a:gd name="connsiteX2" fmla="*/ 2399535 w 2399535"/>
              <a:gd name="connsiteY2" fmla="*/ 1771903 h 1771903"/>
              <a:gd name="connsiteX3" fmla="*/ 0 w 2399535"/>
              <a:gd name="connsiteY3" fmla="*/ 1771903 h 177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9535" h="1771903">
                <a:moveTo>
                  <a:pt x="0" y="0"/>
                </a:moveTo>
                <a:lnTo>
                  <a:pt x="2399535" y="0"/>
                </a:lnTo>
                <a:lnTo>
                  <a:pt x="2399535" y="1771903"/>
                </a:lnTo>
                <a:lnTo>
                  <a:pt x="0" y="1771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7988989" y="756728"/>
            <a:ext cx="2286001" cy="1771905"/>
          </a:xfrm>
          <a:custGeom>
            <a:avLst/>
            <a:gdLst>
              <a:gd name="connsiteX0" fmla="*/ 0 w 2286001"/>
              <a:gd name="connsiteY0" fmla="*/ 0 h 1771905"/>
              <a:gd name="connsiteX1" fmla="*/ 2286001 w 2286001"/>
              <a:gd name="connsiteY1" fmla="*/ 0 h 1771905"/>
              <a:gd name="connsiteX2" fmla="*/ 2286001 w 2286001"/>
              <a:gd name="connsiteY2" fmla="*/ 1771905 h 1771905"/>
              <a:gd name="connsiteX3" fmla="*/ 0 w 2286001"/>
              <a:gd name="connsiteY3" fmla="*/ 1771905 h 177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1771905">
                <a:moveTo>
                  <a:pt x="0" y="0"/>
                </a:moveTo>
                <a:lnTo>
                  <a:pt x="2286001" y="0"/>
                </a:lnTo>
                <a:lnTo>
                  <a:pt x="2286001" y="1771905"/>
                </a:lnTo>
                <a:lnTo>
                  <a:pt x="0" y="17719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274634" y="756734"/>
            <a:ext cx="3653530" cy="1771903"/>
          </a:xfrm>
          <a:custGeom>
            <a:avLst/>
            <a:gdLst>
              <a:gd name="connsiteX0" fmla="*/ 0 w 3653530"/>
              <a:gd name="connsiteY0" fmla="*/ 0 h 1771903"/>
              <a:gd name="connsiteX1" fmla="*/ 3653530 w 3653530"/>
              <a:gd name="connsiteY1" fmla="*/ 0 h 1771903"/>
              <a:gd name="connsiteX2" fmla="*/ 3653530 w 3653530"/>
              <a:gd name="connsiteY2" fmla="*/ 1771903 h 1771903"/>
              <a:gd name="connsiteX3" fmla="*/ 0 w 3653530"/>
              <a:gd name="connsiteY3" fmla="*/ 1771903 h 177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530" h="1771903">
                <a:moveTo>
                  <a:pt x="0" y="0"/>
                </a:moveTo>
                <a:lnTo>
                  <a:pt x="3653530" y="0"/>
                </a:lnTo>
                <a:lnTo>
                  <a:pt x="3653530" y="1771903"/>
                </a:lnTo>
                <a:lnTo>
                  <a:pt x="0" y="1771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892840" y="2583402"/>
            <a:ext cx="3582000" cy="3582074"/>
          </a:xfrm>
          <a:custGeom>
            <a:avLst/>
            <a:gdLst>
              <a:gd name="connsiteX0" fmla="*/ 0 w 3582000"/>
              <a:gd name="connsiteY0" fmla="*/ 0 h 3582074"/>
              <a:gd name="connsiteX1" fmla="*/ 3582000 w 3582000"/>
              <a:gd name="connsiteY1" fmla="*/ 0 h 3582074"/>
              <a:gd name="connsiteX2" fmla="*/ 3582000 w 3582000"/>
              <a:gd name="connsiteY2" fmla="*/ 3582074 h 3582074"/>
              <a:gd name="connsiteX3" fmla="*/ 0 w 3582000"/>
              <a:gd name="connsiteY3" fmla="*/ 3582074 h 358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000" h="3582074">
                <a:moveTo>
                  <a:pt x="0" y="0"/>
                </a:moveTo>
                <a:lnTo>
                  <a:pt x="3582000" y="0"/>
                </a:lnTo>
                <a:lnTo>
                  <a:pt x="3582000" y="3582074"/>
                </a:lnTo>
                <a:lnTo>
                  <a:pt x="0" y="3582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181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939089" y="1128714"/>
            <a:ext cx="2409825" cy="4267201"/>
          </a:xfrm>
          <a:custGeom>
            <a:avLst/>
            <a:gdLst>
              <a:gd name="connsiteX0" fmla="*/ 0 w 2409825"/>
              <a:gd name="connsiteY0" fmla="*/ 0 h 4267201"/>
              <a:gd name="connsiteX1" fmla="*/ 2409825 w 2409825"/>
              <a:gd name="connsiteY1" fmla="*/ 0 h 4267201"/>
              <a:gd name="connsiteX2" fmla="*/ 2409825 w 2409825"/>
              <a:gd name="connsiteY2" fmla="*/ 4267201 h 4267201"/>
              <a:gd name="connsiteX3" fmla="*/ 0 w 2409825"/>
              <a:gd name="connsiteY3" fmla="*/ 4267201 h 426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9825" h="4267201">
                <a:moveTo>
                  <a:pt x="0" y="0"/>
                </a:moveTo>
                <a:lnTo>
                  <a:pt x="2409825" y="0"/>
                </a:lnTo>
                <a:lnTo>
                  <a:pt x="2409825" y="4267201"/>
                </a:lnTo>
                <a:lnTo>
                  <a:pt x="0" y="42672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072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21247" y="1509007"/>
            <a:ext cx="6114082" cy="3819712"/>
          </a:xfrm>
          <a:custGeom>
            <a:avLst/>
            <a:gdLst>
              <a:gd name="connsiteX0" fmla="*/ 0 w 6114082"/>
              <a:gd name="connsiteY0" fmla="*/ 0 h 3819712"/>
              <a:gd name="connsiteX1" fmla="*/ 6114082 w 6114082"/>
              <a:gd name="connsiteY1" fmla="*/ 0 h 3819712"/>
              <a:gd name="connsiteX2" fmla="*/ 6114082 w 6114082"/>
              <a:gd name="connsiteY2" fmla="*/ 3819712 h 3819712"/>
              <a:gd name="connsiteX3" fmla="*/ 0 w 6114082"/>
              <a:gd name="connsiteY3" fmla="*/ 3819712 h 381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4082" h="3819712">
                <a:moveTo>
                  <a:pt x="0" y="0"/>
                </a:moveTo>
                <a:lnTo>
                  <a:pt x="6114082" y="0"/>
                </a:lnTo>
                <a:lnTo>
                  <a:pt x="6114082" y="3819712"/>
                </a:lnTo>
                <a:lnTo>
                  <a:pt x="0" y="38197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2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60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060920" y="1139707"/>
            <a:ext cx="8241360" cy="10884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83992" y="2315022"/>
            <a:ext cx="10238179" cy="35096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9391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ransition spd="med"/>
  <p:txStyles>
    <p:title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1pPr>
      <a:lvl2pPr marL="0" marR="0" indent="1143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2pPr>
      <a:lvl3pPr marL="0" marR="0" indent="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3pPr>
      <a:lvl4pPr marL="0" marR="0" indent="3429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4pPr>
      <a:lvl5pPr marL="0" marR="0" indent="4572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5pPr>
      <a:lvl6pPr marL="0" marR="0" indent="5715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6pPr>
      <a:lvl7pPr marL="0" marR="0" indent="6858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7pPr>
      <a:lvl8pPr marL="0" marR="0" indent="8001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8pPr>
      <a:lvl9pPr marL="0" marR="0" indent="9144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1pPr>
      <a:lvl2pPr marL="0" marR="0" indent="1143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2pPr>
      <a:lvl3pPr marL="0" marR="0" indent="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3pPr>
      <a:lvl4pPr marL="0" marR="0" indent="3429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4pPr>
      <a:lvl5pPr marL="0" marR="0" indent="4572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5pPr>
      <a:lvl6pPr marL="0" marR="0" indent="5715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6pPr>
      <a:lvl7pPr marL="0" marR="0" indent="6858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7pPr>
      <a:lvl8pPr marL="0" marR="0" indent="8001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8pPr>
      <a:lvl9pPr marL="0" marR="0" indent="9144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B070D0-5D1B-234D-8385-DD5A8C57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E2FD3-88C7-9C42-BF03-6048866BB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3F23-FDAF-CA42-9D09-4DC9B6D7D8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CC466-4E23-F649-9639-36E749C52E09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424FE-81C1-0441-9118-AD8D790CE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3EB5B-DD21-5B43-B834-2ED5855DC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BD033-1748-7145-B964-616EB57B0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287" tIns="45643" rIns="91287" bIns="456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287" tIns="45643" rIns="91287" bIns="456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9"/>
            <a:ext cx="2743200" cy="365125"/>
          </a:xfrm>
          <a:prstGeom prst="rect">
            <a:avLst/>
          </a:prstGeom>
        </p:spPr>
        <p:txBody>
          <a:bodyPr vert="horz" lIns="91287" tIns="45643" rIns="91287" bIns="4564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62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62"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9"/>
            <a:ext cx="4114800" cy="365125"/>
          </a:xfrm>
          <a:prstGeom prst="rect">
            <a:avLst/>
          </a:prstGeom>
        </p:spPr>
        <p:txBody>
          <a:bodyPr vert="horz" lIns="91287" tIns="45643" rIns="91287" bIns="4564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6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9"/>
            <a:ext cx="2743200" cy="365125"/>
          </a:xfrm>
          <a:prstGeom prst="rect">
            <a:avLst/>
          </a:prstGeom>
        </p:spPr>
        <p:txBody>
          <a:bodyPr vert="horz" lIns="91287" tIns="45643" rIns="91287" bIns="4564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62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6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0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28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5" indent="-228215" algn="l" defTabSz="912862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47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75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07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36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69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97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29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58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9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62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1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22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51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83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13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44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294" tIns="45647" rIns="91294" bIns="4564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26"/>
            <a:ext cx="27432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37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937"/>
              <a:t>11/2/2018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26"/>
            <a:ext cx="41148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3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26"/>
            <a:ext cx="27432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37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93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4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F157-9060-4C6E-813B-142D5FD966DE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E87BE-1FCA-4B3A-A1F0-DDD0C2EC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5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69970-8913-4F81-8A76-75A41B2A987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F73C5-81E9-4146-B850-293351181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7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107CF51-320F-7648-8EFE-35AF59E932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4" b="20884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3E5251-F4FF-4815-80A7-40CC60D67C36}"/>
              </a:ext>
            </a:extLst>
          </p:cNvPr>
          <p:cNvSpPr/>
          <p:nvPr/>
        </p:nvSpPr>
        <p:spPr>
          <a:xfrm>
            <a:off x="1538514" y="2936239"/>
            <a:ext cx="9114972" cy="1059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017461-09FD-4184-B540-1F6B3A370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514" y="2911973"/>
            <a:ext cx="9114971" cy="650874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LEG</a:t>
            </a:r>
            <a:br>
              <a:rPr lang="en-US" altLang="zh-TW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LEVERAGE</a:t>
            </a:r>
            <a:br>
              <a:rPr lang="zh-TW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D61F3F-8472-4D6D-BB18-EC26DFDED5DD}"/>
              </a:ext>
            </a:extLst>
          </p:cNvPr>
          <p:cNvSpPr/>
          <p:nvPr/>
        </p:nvSpPr>
        <p:spPr>
          <a:xfrm>
            <a:off x="1712686" y="4389482"/>
            <a:ext cx="8766626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Do you want to make S$1,875/week FAST?</a:t>
            </a:r>
            <a:b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OR</a:t>
            </a:r>
            <a:b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Do you want to make S$375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cheque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 FASTER?</a:t>
            </a:r>
          </a:p>
        </p:txBody>
      </p:sp>
    </p:spTree>
    <p:extLst>
      <p:ext uri="{BB962C8B-B14F-4D97-AF65-F5344CB8AC3E}">
        <p14:creationId xmlns:p14="http://schemas.microsoft.com/office/powerpoint/2010/main" val="2607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0E1987-45EA-9D48-B7B4-CCBC6A65C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9E528E-FB79-D44C-92A9-097B3AEC81CF}"/>
              </a:ext>
            </a:extLst>
          </p:cNvPr>
          <p:cNvGrpSpPr/>
          <p:nvPr/>
        </p:nvGrpSpPr>
        <p:grpSpPr>
          <a:xfrm>
            <a:off x="2516694" y="2523099"/>
            <a:ext cx="6815842" cy="1578159"/>
            <a:chOff x="2674833" y="3048616"/>
            <a:chExt cx="6772000" cy="157815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E38968-6825-DC4A-A7FE-C16454A68DF0}"/>
                </a:ext>
              </a:extLst>
            </p:cNvPr>
            <p:cNvSpPr txBox="1"/>
            <p:nvPr/>
          </p:nvSpPr>
          <p:spPr>
            <a:xfrm>
              <a:off x="2674833" y="3057115"/>
              <a:ext cx="158633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PC -</a:t>
              </a:r>
            </a:p>
            <a:p>
              <a:pPr marL="0" marR="0" lvl="0" indent="0" algn="r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PC -</a:t>
              </a:r>
            </a:p>
            <a:p>
              <a:pPr marL="0" marR="0" lvl="0" indent="0" algn="r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PC -</a:t>
              </a:r>
            </a:p>
            <a:p>
              <a:pPr marL="0" marR="0" lvl="0" indent="0" algn="r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PC -</a:t>
              </a:r>
            </a:p>
            <a:p>
              <a:pPr marL="0" marR="0" lvl="0" indent="0" algn="r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PC -</a:t>
              </a:r>
            </a:p>
            <a:p>
              <a:pPr marL="0" marR="0" lvl="0" indent="0" algn="r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6CA847-0264-5B49-9F4A-878245CD9637}"/>
                </a:ext>
              </a:extLst>
            </p:cNvPr>
            <p:cNvSpPr txBox="1"/>
            <p:nvPr/>
          </p:nvSpPr>
          <p:spPr>
            <a:xfrm>
              <a:off x="8083333" y="3048616"/>
              <a:ext cx="13635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7087434-8AD6-544F-A60C-B07EEF6B082B}"/>
              </a:ext>
            </a:extLst>
          </p:cNvPr>
          <p:cNvSpPr/>
          <p:nvPr/>
        </p:nvSpPr>
        <p:spPr>
          <a:xfrm>
            <a:off x="94268" y="1002463"/>
            <a:ext cx="11882143" cy="861619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MONTHLY GOAL FOR NEW UNFRANCHISE</a:t>
            </a:r>
            <a:r>
              <a:rPr kumimoji="0" lang="en-US" sz="1600" b="1" i="0" u="none" strike="noStrike" kern="1200" cap="none" spc="0" normalizeH="0" baseline="3000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n-US" sz="16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OWNER IS TO GENERATE 200 BV AND 20 IBV FROM PERSONAL USE AND 300 BV AND 200 IBV TO A BASE OF AT LEAST 10 PREFERRED CUSTOMERS ORDERING 30 BV AND 20 IBV PER MONTH</a:t>
            </a:r>
          </a:p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3B6D8-3919-BD49-A1E1-F85C1F9FB8FE}"/>
              </a:ext>
            </a:extLst>
          </p:cNvPr>
          <p:cNvSpPr txBox="1"/>
          <p:nvPr/>
        </p:nvSpPr>
        <p:spPr>
          <a:xfrm>
            <a:off x="1524010" y="4197778"/>
            <a:ext cx="9144001" cy="523065"/>
          </a:xfrm>
          <a:prstGeom prst="rect">
            <a:avLst/>
          </a:prstGeom>
          <a:noFill/>
        </p:spPr>
        <p:txBody>
          <a:bodyPr lIns="91284" tIns="45643" rIns="91284" bIns="45643">
            <a:spAutoFit/>
          </a:bodyPr>
          <a:lstStyle/>
          <a:p>
            <a:pPr marL="0" marR="0" lvl="1" indent="0" algn="ctr" defTabSz="456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PC = 30 BV AND 20 IBV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1F6726-6B6D-144C-BBF6-A5C16E7A517A}"/>
              </a:ext>
            </a:extLst>
          </p:cNvPr>
          <p:cNvSpPr/>
          <p:nvPr/>
        </p:nvSpPr>
        <p:spPr>
          <a:xfrm>
            <a:off x="806255" y="5166267"/>
            <a:ext cx="10579511" cy="830841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1" indent="0" algn="ctr" defTabSz="456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TOTAL UNFRANCHISE OWNER PRODUCTION: </a:t>
            </a:r>
            <a:b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500 BV AND 220 IBV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08A373-6384-0D4B-B2F6-82227411311E}"/>
              </a:ext>
            </a:extLst>
          </p:cNvPr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2EE46-5EE2-934E-A651-6D1ECA6D9BEF}"/>
              </a:ext>
            </a:extLst>
          </p:cNvPr>
          <p:cNvSpPr/>
          <p:nvPr/>
        </p:nvSpPr>
        <p:spPr>
          <a:xfrm>
            <a:off x="0" y="306108"/>
            <a:ext cx="12192000" cy="584771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en-US" sz="3200" b="1" i="0" u="none" strike="noStrike" kern="1200" cap="none" spc="10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RETAIL SALES GOAL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1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9A3EE-3581-6849-A9B4-E0ED326B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0C89243-BB15-424E-8444-AC498530D950}"/>
              </a:ext>
            </a:extLst>
          </p:cNvPr>
          <p:cNvCxnSpPr/>
          <p:nvPr/>
        </p:nvCxnSpPr>
        <p:spPr>
          <a:xfrm>
            <a:off x="6096000" y="2943922"/>
            <a:ext cx="0" cy="2783778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7087434-8AD6-544F-A60C-B07EEF6B082B}"/>
              </a:ext>
            </a:extLst>
          </p:cNvPr>
          <p:cNvSpPr/>
          <p:nvPr/>
        </p:nvSpPr>
        <p:spPr>
          <a:xfrm>
            <a:off x="197833" y="1191881"/>
            <a:ext cx="11880956" cy="538453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UFO creates 500 BV and 200 IBV Monthly (Personal Use and PCs)</a:t>
            </a:r>
          </a:p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Commissions = S$375 Monthly (BV) and S$375 every 2nd month (IBV)</a:t>
            </a:r>
            <a:endParaRPr kumimoji="0" lang="en-US" sz="18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08A373-6384-0D4B-B2F6-82227411311E}"/>
              </a:ext>
            </a:extLst>
          </p:cNvPr>
          <p:cNvSpPr/>
          <p:nvPr/>
        </p:nvSpPr>
        <p:spPr>
          <a:xfrm>
            <a:off x="200722" y="237981"/>
            <a:ext cx="11775687" cy="921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2EE46-5EE2-934E-A651-6D1ECA6D9BEF}"/>
              </a:ext>
            </a:extLst>
          </p:cNvPr>
          <p:cNvSpPr/>
          <p:nvPr/>
        </p:nvSpPr>
        <p:spPr>
          <a:xfrm>
            <a:off x="0" y="310833"/>
            <a:ext cx="12192000" cy="707882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 SALES GOAL - BASE 10, SEVEN STRONG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SEVEN UFOS WITH 10 PCS EACH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D0E23B-C0DD-6844-8E10-6E3C684A4CBA}"/>
              </a:ext>
            </a:extLst>
          </p:cNvPr>
          <p:cNvGrpSpPr/>
          <p:nvPr/>
        </p:nvGrpSpPr>
        <p:grpSpPr>
          <a:xfrm>
            <a:off x="2652180" y="2124049"/>
            <a:ext cx="6603311" cy="344055"/>
            <a:chOff x="3446180" y="3084973"/>
            <a:chExt cx="6603310" cy="344053"/>
          </a:xfrm>
        </p:grpSpPr>
        <p:sp>
          <p:nvSpPr>
            <p:cNvPr id="17" name="Text Box 237">
              <a:extLst>
                <a:ext uri="{FF2B5EF4-FFF2-40B4-BE49-F238E27FC236}">
                  <a16:creationId xmlns:a16="http://schemas.microsoft.com/office/drawing/2014/main" id="{AAC0C0AA-B3E2-3E42-9FD8-C6135579A9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8290" y="3090474"/>
              <a:ext cx="1981200" cy="33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912838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1500 BV &amp; 600 IBV</a:t>
              </a:r>
            </a:p>
          </p:txBody>
        </p:sp>
        <p:sp>
          <p:nvSpPr>
            <p:cNvPr id="18" name="Text Box 239">
              <a:extLst>
                <a:ext uri="{FF2B5EF4-FFF2-40B4-BE49-F238E27FC236}">
                  <a16:creationId xmlns:a16="http://schemas.microsoft.com/office/drawing/2014/main" id="{BFCA47A4-EA40-FB41-B677-E695F431F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180" y="3084973"/>
              <a:ext cx="2257169" cy="33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r" defTabSz="912838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1500 BV &amp; 600 IBV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3B89131-51DA-594C-96DF-19EC0D0395D8}"/>
              </a:ext>
            </a:extLst>
          </p:cNvPr>
          <p:cNvSpPr txBox="1"/>
          <p:nvPr/>
        </p:nvSpPr>
        <p:spPr>
          <a:xfrm>
            <a:off x="4413959" y="2465070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599179-40FC-CE4D-AC17-762CB183F4C2}"/>
              </a:ext>
            </a:extLst>
          </p:cNvPr>
          <p:cNvSpPr txBox="1"/>
          <p:nvPr/>
        </p:nvSpPr>
        <p:spPr>
          <a:xfrm>
            <a:off x="7036167" y="2441583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2E4C3B-5272-B44E-B32E-0B93B453A5EB}"/>
              </a:ext>
            </a:extLst>
          </p:cNvPr>
          <p:cNvSpPr txBox="1"/>
          <p:nvPr/>
        </p:nvSpPr>
        <p:spPr>
          <a:xfrm>
            <a:off x="4319366" y="3458494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8677FA-2017-EB4A-A5BC-CE96F63E0E51}"/>
              </a:ext>
            </a:extLst>
          </p:cNvPr>
          <p:cNvSpPr txBox="1"/>
          <p:nvPr/>
        </p:nvSpPr>
        <p:spPr>
          <a:xfrm>
            <a:off x="2297642" y="3458494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9E8D97-AFFF-8045-9237-514E9F9EBD24}"/>
              </a:ext>
            </a:extLst>
          </p:cNvPr>
          <p:cNvSpPr txBox="1"/>
          <p:nvPr/>
        </p:nvSpPr>
        <p:spPr>
          <a:xfrm>
            <a:off x="9164636" y="3458494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4A5A36-A6EE-3148-A9D9-30EEE7A6BFAA}"/>
              </a:ext>
            </a:extLst>
          </p:cNvPr>
          <p:cNvSpPr txBox="1"/>
          <p:nvPr/>
        </p:nvSpPr>
        <p:spPr>
          <a:xfrm>
            <a:off x="7142912" y="3458494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223463-9CE2-D645-89B6-720168355E22}"/>
              </a:ext>
            </a:extLst>
          </p:cNvPr>
          <p:cNvSpPr txBox="1"/>
          <p:nvPr/>
        </p:nvSpPr>
        <p:spPr>
          <a:xfrm>
            <a:off x="10310265" y="4341363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95DC88-5E4E-634C-8B79-EED4F3685E0D}"/>
              </a:ext>
            </a:extLst>
          </p:cNvPr>
          <p:cNvSpPr txBox="1"/>
          <p:nvPr/>
        </p:nvSpPr>
        <p:spPr>
          <a:xfrm>
            <a:off x="8320071" y="4341363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B80C40-E1F1-BD49-9127-EB1406CB23C4}"/>
              </a:ext>
            </a:extLst>
          </p:cNvPr>
          <p:cNvSpPr txBox="1"/>
          <p:nvPr/>
        </p:nvSpPr>
        <p:spPr>
          <a:xfrm>
            <a:off x="3163230" y="4341363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10BBAF-9FE6-8948-ABDE-2F1E162CB7E7}"/>
              </a:ext>
            </a:extLst>
          </p:cNvPr>
          <p:cNvSpPr txBox="1"/>
          <p:nvPr/>
        </p:nvSpPr>
        <p:spPr>
          <a:xfrm>
            <a:off x="1173036" y="4341363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AEE336-1D49-1C48-BD0F-CF83BA11DF86}"/>
              </a:ext>
            </a:extLst>
          </p:cNvPr>
          <p:cNvSpPr txBox="1"/>
          <p:nvPr/>
        </p:nvSpPr>
        <p:spPr>
          <a:xfrm>
            <a:off x="721090" y="5056068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8C1A66-B837-8747-92DB-452C1676E121}"/>
              </a:ext>
            </a:extLst>
          </p:cNvPr>
          <p:cNvSpPr txBox="1"/>
          <p:nvPr/>
        </p:nvSpPr>
        <p:spPr>
          <a:xfrm>
            <a:off x="2224069" y="5056068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4FDB5D-E052-A241-A3EF-1B550C049E55}"/>
              </a:ext>
            </a:extLst>
          </p:cNvPr>
          <p:cNvSpPr txBox="1"/>
          <p:nvPr/>
        </p:nvSpPr>
        <p:spPr>
          <a:xfrm>
            <a:off x="9255491" y="5056068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945167-B068-7E4C-A2F4-FF5F86D951B8}"/>
              </a:ext>
            </a:extLst>
          </p:cNvPr>
          <p:cNvSpPr txBox="1"/>
          <p:nvPr/>
        </p:nvSpPr>
        <p:spPr>
          <a:xfrm>
            <a:off x="10758470" y="5056068"/>
            <a:ext cx="709076" cy="322957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PCs</a:t>
            </a:r>
          </a:p>
        </p:txBody>
      </p:sp>
      <p:sp>
        <p:nvSpPr>
          <p:cNvPr id="34" name="Text Box 230">
            <a:extLst>
              <a:ext uri="{FF2B5EF4-FFF2-40B4-BE49-F238E27FC236}">
                <a16:creationId xmlns:a16="http://schemas.microsoft.com/office/drawing/2014/main" id="{84AAD952-D825-9D42-84E4-2BFC6BC20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748" y="2988254"/>
            <a:ext cx="2645859" cy="5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500 BV &amp; 200 IBV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Volume can be placed</a:t>
            </a:r>
          </a:p>
        </p:txBody>
      </p:sp>
      <p:sp>
        <p:nvSpPr>
          <p:cNvPr id="35" name="Text Box 230">
            <a:extLst>
              <a:ext uri="{FF2B5EF4-FFF2-40B4-BE49-F238E27FC236}">
                <a16:creationId xmlns:a16="http://schemas.microsoft.com/office/drawing/2014/main" id="{2FFF43E0-C32F-7644-B81E-C6BB537BE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710" y="3749847"/>
            <a:ext cx="1953738" cy="30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500 BV &amp; 200 IBV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" name="Text Box 230">
            <a:extLst>
              <a:ext uri="{FF2B5EF4-FFF2-40B4-BE49-F238E27FC236}">
                <a16:creationId xmlns:a16="http://schemas.microsoft.com/office/drawing/2014/main" id="{94531EB7-D58E-AC45-8922-8DC4D4534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467" y="3749847"/>
            <a:ext cx="1953738" cy="30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500 BV &amp; 200 IBV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7" name="Text Box 230">
            <a:extLst>
              <a:ext uri="{FF2B5EF4-FFF2-40B4-BE49-F238E27FC236}">
                <a16:creationId xmlns:a16="http://schemas.microsoft.com/office/drawing/2014/main" id="{6553D302-1C0E-724F-988D-E3EB426A7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574" y="4664246"/>
            <a:ext cx="1953738" cy="30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500 BV &amp; 200 IBV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" name="Text Box 230">
            <a:extLst>
              <a:ext uri="{FF2B5EF4-FFF2-40B4-BE49-F238E27FC236}">
                <a16:creationId xmlns:a16="http://schemas.microsoft.com/office/drawing/2014/main" id="{A602EBBF-BA85-6741-A3BF-4F8D69AAB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316" y="4664246"/>
            <a:ext cx="1953738" cy="30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500 BV &amp; 200 IBV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" name="Text Box 230">
            <a:extLst>
              <a:ext uri="{FF2B5EF4-FFF2-40B4-BE49-F238E27FC236}">
                <a16:creationId xmlns:a16="http://schemas.microsoft.com/office/drawing/2014/main" id="{1E023F64-823D-4245-BE71-1A459E10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49" y="5347419"/>
            <a:ext cx="1953738" cy="30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500 BV &amp; 200 IBV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" name="Text Box 230">
            <a:extLst>
              <a:ext uri="{FF2B5EF4-FFF2-40B4-BE49-F238E27FC236}">
                <a16:creationId xmlns:a16="http://schemas.microsoft.com/office/drawing/2014/main" id="{519E2AE9-8B00-A44D-8221-E444D079C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8125" y="5347419"/>
            <a:ext cx="1953738" cy="30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500 BV &amp; 200 IBV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208DAF-7F08-A147-8055-22B542E722CC}"/>
              </a:ext>
            </a:extLst>
          </p:cNvPr>
          <p:cNvSpPr txBox="1"/>
          <p:nvPr/>
        </p:nvSpPr>
        <p:spPr>
          <a:xfrm>
            <a:off x="7719363" y="6363422"/>
            <a:ext cx="4466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BV and IBV banks on this slide display weekly volume accruals</a:t>
            </a:r>
          </a:p>
        </p:txBody>
      </p:sp>
    </p:spTree>
    <p:extLst>
      <p:ext uri="{BB962C8B-B14F-4D97-AF65-F5344CB8AC3E}">
        <p14:creationId xmlns:p14="http://schemas.microsoft.com/office/powerpoint/2010/main" val="6710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246056" y="3251706"/>
            <a:ext cx="6857999" cy="443252"/>
          </a:xfrm>
          <a:prstGeom prst="rect">
            <a:avLst/>
          </a:prstGeom>
          <a:solidFill>
            <a:srgbClr val="28AAE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4974" y="44332"/>
            <a:ext cx="52832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5743" y="1331956"/>
            <a:ext cx="3492068" cy="1938837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of Your Actions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921843" y="456605"/>
            <a:ext cx="5675259" cy="519147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3" rIns="91284" bIns="45643" rtlCol="0" anchor="ctr"/>
          <a:lstStyle/>
          <a:p>
            <a:pPr marL="174328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Minimum Activity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5921843" y="1123562"/>
            <a:ext cx="5675259" cy="399954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342900" marR="0" lvl="1" indent="-34290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BV and 10 IBV monthly per UFO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21843" y="1955953"/>
            <a:ext cx="5675259" cy="718334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3" rIns="91284" bIns="45643" rtlCol="0" anchor="ctr"/>
          <a:lstStyle/>
          <a:p>
            <a:pPr marL="174328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29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Monthly Goal and Base 10 </a:t>
            </a:r>
          </a:p>
        </p:txBody>
      </p:sp>
      <p:sp>
        <p:nvSpPr>
          <p:cNvPr id="8" name="Rectangle 7"/>
          <p:cNvSpPr/>
          <p:nvPr/>
        </p:nvSpPr>
        <p:spPr>
          <a:xfrm>
            <a:off x="5921844" y="2734446"/>
            <a:ext cx="5675258" cy="707731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342900" marR="0" lvl="1" indent="-34290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3029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BV and 20 IBV monthly per UFO Preferred Customers per UFO (30/20 each)</a:t>
            </a: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21843" y="4341698"/>
            <a:ext cx="5675259" cy="778491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3" rIns="91284" bIns="45643" rtlCol="0" anchor="ctr"/>
          <a:lstStyle/>
          <a:p>
            <a:pPr marL="174328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29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Shopping Annuity</a:t>
            </a:r>
            <a:r>
              <a:rPr kumimoji="0" lang="en-US" sz="2400" b="0" i="0" u="none" strike="noStrike" kern="1200" cap="none" spc="0" normalizeH="0" baseline="3000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Base 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21844" y="5120189"/>
            <a:ext cx="5675258" cy="1138618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342900" marR="0" lvl="1" indent="-34290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3029" algn="l"/>
                <a:tab pos="1144217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BV and 200 IBV monthly per UFO</a:t>
            </a:r>
          </a:p>
          <a:p>
            <a:pPr marL="342900" marR="0" lvl="1" indent="-34290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3029" algn="l"/>
                <a:tab pos="1144217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BV and 200 IBV to 10 Preferred Customers per UFO (30/20 each)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8B614AAF-0953-F745-9742-E13DBDEF17E8}"/>
              </a:ext>
            </a:extLst>
          </p:cNvPr>
          <p:cNvSpPr/>
          <p:nvPr/>
        </p:nvSpPr>
        <p:spPr>
          <a:xfrm>
            <a:off x="7650631" y="-133089"/>
            <a:ext cx="2217682" cy="2217682"/>
          </a:xfrm>
          <a:prstGeom prst="mathMultiply">
            <a:avLst/>
          </a:prstGeom>
          <a:solidFill>
            <a:srgbClr val="FF0000">
              <a:alpha val="5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9A3EE-3581-6849-A9B4-E0ED326B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087434-8AD6-544F-A60C-B07EEF6B082B}"/>
              </a:ext>
            </a:extLst>
          </p:cNvPr>
          <p:cNvSpPr/>
          <p:nvPr/>
        </p:nvSpPr>
        <p:spPr>
          <a:xfrm>
            <a:off x="200723" y="1002463"/>
            <a:ext cx="11775688" cy="369176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Commissions = S$750 monthly (BV) and S$375 every quarter (IBV)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08A373-6384-0D4B-B2F6-82227411311E}"/>
              </a:ext>
            </a:extLst>
          </p:cNvPr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2EE46-5EE2-934E-A651-6D1ECA6D9BEF}"/>
              </a:ext>
            </a:extLst>
          </p:cNvPr>
          <p:cNvSpPr/>
          <p:nvPr/>
        </p:nvSpPr>
        <p:spPr>
          <a:xfrm>
            <a:off x="0" y="121443"/>
            <a:ext cx="12192000" cy="954103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 SATISFYING THE MINIMUM ACTIVITY REQUIREMENTS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sp>
        <p:nvSpPr>
          <p:cNvPr id="39" name="Text Box 230">
            <a:extLst>
              <a:ext uri="{FF2B5EF4-FFF2-40B4-BE49-F238E27FC236}">
                <a16:creationId xmlns:a16="http://schemas.microsoft.com/office/drawing/2014/main" id="{1E023F64-823D-4245-BE71-1A459E10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038" y="4121701"/>
            <a:ext cx="2940962" cy="4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50 BV = 2,500 BV Monthly </a:t>
            </a:r>
          </a:p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208DAF-7F08-A147-8055-22B542E722CC}"/>
              </a:ext>
            </a:extLst>
          </p:cNvPr>
          <p:cNvSpPr txBox="1"/>
          <p:nvPr/>
        </p:nvSpPr>
        <p:spPr>
          <a:xfrm>
            <a:off x="7715047" y="6396335"/>
            <a:ext cx="4466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BV and IBV banks on this slide display weekly volume accruals</a:t>
            </a:r>
          </a:p>
        </p:txBody>
      </p:sp>
      <p:sp>
        <p:nvSpPr>
          <p:cNvPr id="33" name="Text Box 230">
            <a:extLst>
              <a:ext uri="{FF2B5EF4-FFF2-40B4-BE49-F238E27FC236}">
                <a16:creationId xmlns:a16="http://schemas.microsoft.com/office/drawing/2014/main" id="{41934220-1F4C-B540-8883-21A279ADF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119" y="4121701"/>
            <a:ext cx="2920897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10 IBV = 500 IBV Monthly</a:t>
            </a:r>
          </a:p>
        </p:txBody>
      </p:sp>
      <p:sp>
        <p:nvSpPr>
          <p:cNvPr id="42" name="Text Box 230">
            <a:extLst>
              <a:ext uri="{FF2B5EF4-FFF2-40B4-BE49-F238E27FC236}">
                <a16:creationId xmlns:a16="http://schemas.microsoft.com/office/drawing/2014/main" id="{0ADC0360-2625-C444-BEC8-7D738CE8D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169" y="4873263"/>
            <a:ext cx="3034854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10 IBV = 500 IBV Monthly </a:t>
            </a:r>
          </a:p>
        </p:txBody>
      </p:sp>
      <p:sp>
        <p:nvSpPr>
          <p:cNvPr id="43" name="Text Box 230">
            <a:extLst>
              <a:ext uri="{FF2B5EF4-FFF2-40B4-BE49-F238E27FC236}">
                <a16:creationId xmlns:a16="http://schemas.microsoft.com/office/drawing/2014/main" id="{B0B36EAC-661F-544F-A1FA-DEEF0EA50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8978" y="4873263"/>
            <a:ext cx="2894733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50 BV = 2,500 BV Monthly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41400F-37E4-B04D-9D30-3F585035DB23}"/>
              </a:ext>
            </a:extLst>
          </p:cNvPr>
          <p:cNvSpPr/>
          <p:nvPr/>
        </p:nvSpPr>
        <p:spPr>
          <a:xfrm>
            <a:off x="200722" y="1632895"/>
            <a:ext cx="4116754" cy="102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Minimum Activity Requirements</a:t>
            </a:r>
            <a:br>
              <a:rPr kumimoji="0" lang="en-US" sz="14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 BV + 10 IBV monthly per UFO</a:t>
            </a:r>
            <a:br>
              <a:rPr kumimoji="0" lang="en-US" sz="14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Total = 50 BV + 10 IBV per UFO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7865BA-E169-6C43-9E2B-59CA1938DDCF}"/>
              </a:ext>
            </a:extLst>
          </p:cNvPr>
          <p:cNvSpPr/>
          <p:nvPr/>
        </p:nvSpPr>
        <p:spPr>
          <a:xfrm>
            <a:off x="7919973" y="1632895"/>
            <a:ext cx="4056437" cy="102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 should earn S$375-S$750 every two weeks (BV) and S$375 quarterly (IBV)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28AAE1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A7929C5-7611-324C-A3EF-4A6B989AD670}"/>
              </a:ext>
            </a:extLst>
          </p:cNvPr>
          <p:cNvCxnSpPr/>
          <p:nvPr/>
        </p:nvCxnSpPr>
        <p:spPr>
          <a:xfrm>
            <a:off x="6096000" y="2943922"/>
            <a:ext cx="0" cy="2783778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0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9A3EE-3581-6849-A9B4-E0ED326B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72886-9C83-3742-A987-AFB9B6DA1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087434-8AD6-544F-A60C-B07EEF6B082B}"/>
              </a:ext>
            </a:extLst>
          </p:cNvPr>
          <p:cNvSpPr/>
          <p:nvPr/>
        </p:nvSpPr>
        <p:spPr>
          <a:xfrm>
            <a:off x="208156" y="910752"/>
            <a:ext cx="11775688" cy="338399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Commissions = S$7,500 monthly (BV) and S$3,750 monthly (IBV)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08A373-6384-0D4B-B2F6-82227411311E}"/>
              </a:ext>
            </a:extLst>
          </p:cNvPr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2EE46-5EE2-934E-A651-6D1ECA6D9BEF}"/>
              </a:ext>
            </a:extLst>
          </p:cNvPr>
          <p:cNvSpPr/>
          <p:nvPr/>
        </p:nvSpPr>
        <p:spPr>
          <a:xfrm>
            <a:off x="0" y="336885"/>
            <a:ext cx="12192000" cy="523216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 SATISFYING THE MONTHLY GOAL AND BASE 10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sp>
        <p:nvSpPr>
          <p:cNvPr id="39" name="Text Box 230">
            <a:extLst>
              <a:ext uri="{FF2B5EF4-FFF2-40B4-BE49-F238E27FC236}">
                <a16:creationId xmlns:a16="http://schemas.microsoft.com/office/drawing/2014/main" id="{1E023F64-823D-4245-BE71-1A459E10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038" y="4121701"/>
            <a:ext cx="2796420" cy="4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500 BV = 25,000 BV Monthly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208DAF-7F08-A147-8055-22B542E722CC}"/>
              </a:ext>
            </a:extLst>
          </p:cNvPr>
          <p:cNvSpPr txBox="1"/>
          <p:nvPr/>
        </p:nvSpPr>
        <p:spPr>
          <a:xfrm>
            <a:off x="7719363" y="6407507"/>
            <a:ext cx="4466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BV and IBV banks on this slide display weekly volume accruals</a:t>
            </a:r>
          </a:p>
        </p:txBody>
      </p:sp>
      <p:sp>
        <p:nvSpPr>
          <p:cNvPr id="33" name="Text Box 230">
            <a:extLst>
              <a:ext uri="{FF2B5EF4-FFF2-40B4-BE49-F238E27FC236}">
                <a16:creationId xmlns:a16="http://schemas.microsoft.com/office/drawing/2014/main" id="{41934220-1F4C-B540-8883-21A279ADF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543" y="4253458"/>
            <a:ext cx="2880047" cy="4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200 IBV = 10,000 IBV Monthly</a:t>
            </a:r>
          </a:p>
        </p:txBody>
      </p:sp>
      <p:sp>
        <p:nvSpPr>
          <p:cNvPr id="42" name="Text Box 230">
            <a:extLst>
              <a:ext uri="{FF2B5EF4-FFF2-40B4-BE49-F238E27FC236}">
                <a16:creationId xmlns:a16="http://schemas.microsoft.com/office/drawing/2014/main" id="{0ADC0360-2625-C444-BEC8-7D738CE8D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273" y="4873263"/>
            <a:ext cx="3182714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200 IBV = 10,000 IBV Monthly </a:t>
            </a:r>
          </a:p>
        </p:txBody>
      </p:sp>
      <p:sp>
        <p:nvSpPr>
          <p:cNvPr id="43" name="Text Box 230">
            <a:extLst>
              <a:ext uri="{FF2B5EF4-FFF2-40B4-BE49-F238E27FC236}">
                <a16:creationId xmlns:a16="http://schemas.microsoft.com/office/drawing/2014/main" id="{B0B36EAC-661F-544F-A1FA-DEEF0EA50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043" y="4873263"/>
            <a:ext cx="3246668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500 BV = 25,000 BV Monthly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41400F-37E4-B04D-9D30-3F585035DB23}"/>
              </a:ext>
            </a:extLst>
          </p:cNvPr>
          <p:cNvSpPr/>
          <p:nvPr/>
        </p:nvSpPr>
        <p:spPr>
          <a:xfrm>
            <a:off x="208156" y="1432776"/>
            <a:ext cx="4734533" cy="1463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Monthly Goal</a:t>
            </a:r>
            <a:b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200 BV + 20 IBV monthly per UFO</a:t>
            </a:r>
            <a:b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Base 10  </a:t>
            </a:r>
          </a:p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300 BV + 200 IBV from 10 PCs per UFO</a:t>
            </a:r>
            <a:b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Total =</a:t>
            </a:r>
            <a: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500 BV + 220 IBV per UFO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AAE1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A7929C5-7611-324C-A3EF-4A6B989AD670}"/>
              </a:ext>
            </a:extLst>
          </p:cNvPr>
          <p:cNvCxnSpPr/>
          <p:nvPr/>
        </p:nvCxnSpPr>
        <p:spPr>
          <a:xfrm>
            <a:off x="6096000" y="2943922"/>
            <a:ext cx="0" cy="2783778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2711C0D-23A6-EC4A-9728-C0D2FBF86B85}"/>
              </a:ext>
            </a:extLst>
          </p:cNvPr>
          <p:cNvSpPr/>
          <p:nvPr/>
        </p:nvSpPr>
        <p:spPr>
          <a:xfrm>
            <a:off x="7241877" y="1408718"/>
            <a:ext cx="4734533" cy="1463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 should earn S$1,875 weekly (BV) and S$1,875 every 2 weeks (IBV) 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28AAE1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9A3EE-3581-6849-A9B4-E0ED326B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287F9-E384-A14A-B539-AB00C6363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08A373-6384-0D4B-B2F6-82227411311E}"/>
              </a:ext>
            </a:extLst>
          </p:cNvPr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2EE46-5EE2-934E-A651-6D1ECA6D9BEF}"/>
              </a:ext>
            </a:extLst>
          </p:cNvPr>
          <p:cNvSpPr/>
          <p:nvPr/>
        </p:nvSpPr>
        <p:spPr>
          <a:xfrm>
            <a:off x="0" y="121443"/>
            <a:ext cx="12192000" cy="954103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 SATISFYING THE SHOPPING ANNUITY</a:t>
            </a:r>
            <a:r>
              <a:rPr kumimoji="0" lang="en-US" sz="2800" b="1" i="0" u="none" strike="noStrike" kern="1200" cap="none" spc="100" normalizeH="0" baseline="3000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BASE 10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sp>
        <p:nvSpPr>
          <p:cNvPr id="39" name="Text Box 230">
            <a:extLst>
              <a:ext uri="{FF2B5EF4-FFF2-40B4-BE49-F238E27FC236}">
                <a16:creationId xmlns:a16="http://schemas.microsoft.com/office/drawing/2014/main" id="{1E023F64-823D-4245-BE71-1A459E10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038" y="4121701"/>
            <a:ext cx="2742182" cy="67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800 BV = 40,000 BV Monthly </a:t>
            </a:r>
          </a:p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208DAF-7F08-A147-8055-22B542E722CC}"/>
              </a:ext>
            </a:extLst>
          </p:cNvPr>
          <p:cNvSpPr txBox="1"/>
          <p:nvPr/>
        </p:nvSpPr>
        <p:spPr>
          <a:xfrm>
            <a:off x="7719363" y="6389282"/>
            <a:ext cx="4466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BV and IBV banks on this slide display weekly volume accruals</a:t>
            </a:r>
          </a:p>
        </p:txBody>
      </p:sp>
      <p:sp>
        <p:nvSpPr>
          <p:cNvPr id="33" name="Text Box 230">
            <a:extLst>
              <a:ext uri="{FF2B5EF4-FFF2-40B4-BE49-F238E27FC236}">
                <a16:creationId xmlns:a16="http://schemas.microsoft.com/office/drawing/2014/main" id="{41934220-1F4C-B540-8883-21A279ADF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782" y="4374449"/>
            <a:ext cx="2894747" cy="4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400 IBV = 20,000 IBV Monthly</a:t>
            </a:r>
          </a:p>
        </p:txBody>
      </p:sp>
      <p:sp>
        <p:nvSpPr>
          <p:cNvPr id="42" name="Text Box 230">
            <a:extLst>
              <a:ext uri="{FF2B5EF4-FFF2-40B4-BE49-F238E27FC236}">
                <a16:creationId xmlns:a16="http://schemas.microsoft.com/office/drawing/2014/main" id="{0ADC0360-2625-C444-BEC8-7D738CE8D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273" y="4873263"/>
            <a:ext cx="3379762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400 IBV = 20,000 IBV Monthly </a:t>
            </a:r>
          </a:p>
        </p:txBody>
      </p:sp>
      <p:sp>
        <p:nvSpPr>
          <p:cNvPr id="43" name="Text Box 230">
            <a:extLst>
              <a:ext uri="{FF2B5EF4-FFF2-40B4-BE49-F238E27FC236}">
                <a16:creationId xmlns:a16="http://schemas.microsoft.com/office/drawing/2014/main" id="{B0B36EAC-661F-544F-A1FA-DEEF0EA50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153" y="4980984"/>
            <a:ext cx="3067558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 UFO’s x 800 BV = 40,000 BV Monthly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41400F-37E4-B04D-9D30-3F585035DB23}"/>
              </a:ext>
            </a:extLst>
          </p:cNvPr>
          <p:cNvSpPr/>
          <p:nvPr/>
        </p:nvSpPr>
        <p:spPr>
          <a:xfrm>
            <a:off x="200722" y="1408718"/>
            <a:ext cx="4734533" cy="1535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Shopping Annuity</a:t>
            </a:r>
            <a:b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500 BV + 200 IBV monthly per UFO</a:t>
            </a:r>
            <a:b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Base 10</a:t>
            </a:r>
            <a:b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300 BV + 200 IBV from 10 PCs per UFO</a:t>
            </a:r>
            <a:b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Total =</a:t>
            </a:r>
            <a:r>
              <a:rPr kumimoji="0" lang="en-US" sz="12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800 BV + 400 IBV per UFO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A7929C5-7611-324C-A3EF-4A6B989AD670}"/>
              </a:ext>
            </a:extLst>
          </p:cNvPr>
          <p:cNvCxnSpPr/>
          <p:nvPr/>
        </p:nvCxnSpPr>
        <p:spPr>
          <a:xfrm>
            <a:off x="6096000" y="2943922"/>
            <a:ext cx="0" cy="2783778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2711C0D-23A6-EC4A-9728-C0D2FBF86B85}"/>
              </a:ext>
            </a:extLst>
          </p:cNvPr>
          <p:cNvSpPr/>
          <p:nvPr/>
        </p:nvSpPr>
        <p:spPr>
          <a:xfrm>
            <a:off x="7241877" y="1408718"/>
            <a:ext cx="4734533" cy="1463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 should earn S$2,625 weekly (BV) and S$1,875 weekly (IBV)  </a:t>
            </a:r>
          </a:p>
        </p:txBody>
      </p:sp>
    </p:spTree>
    <p:extLst>
      <p:ext uri="{BB962C8B-B14F-4D97-AF65-F5344CB8AC3E}">
        <p14:creationId xmlns:p14="http://schemas.microsoft.com/office/powerpoint/2010/main" val="76848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082708" y="3207378"/>
            <a:ext cx="6857999" cy="4432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2832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365" y="1217726"/>
            <a:ext cx="3492067" cy="1938843"/>
          </a:xfrm>
          <a:prstGeom prst="rect">
            <a:avLst/>
          </a:prstGeom>
        </p:spPr>
        <p:txBody>
          <a:bodyPr wrap="square" lIns="91292" tIns="45646" rIns="91292" bIns="45646">
            <a:spAutoFit/>
          </a:bodyPr>
          <a:lstStyle/>
          <a:p>
            <a:pPr marL="0" marR="0" lvl="0" indent="0" algn="ctr" defTabSz="9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of Your Actions</a:t>
            </a:r>
            <a:endParaRPr kumimoji="0" lang="zh-CN" altLang="en-US" sz="40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21932" y="930747"/>
            <a:ext cx="5675172" cy="519147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marL="174342" marR="0" lvl="0" indent="0" algn="ctr" defTabSz="9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Minimum Activity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5921933" y="1542481"/>
            <a:ext cx="5675172" cy="461515"/>
          </a:xfrm>
          <a:prstGeom prst="rect">
            <a:avLst/>
          </a:prstGeom>
        </p:spPr>
        <p:txBody>
          <a:bodyPr wrap="square" lIns="91292" tIns="45646" rIns="91292" bIns="45646">
            <a:spAutoFit/>
          </a:bodyPr>
          <a:lstStyle/>
          <a:p>
            <a:pPr marL="0" marR="0" lvl="1" indent="0" algn="ctr" defTabSz="912914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S$875 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monthly commission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21932" y="2788558"/>
            <a:ext cx="5675172" cy="736023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marL="174342" marR="0" lvl="0" indent="0" algn="ctr" defTabSz="9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61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Monthly Goal and Base 10</a:t>
            </a:r>
          </a:p>
        </p:txBody>
      </p:sp>
      <p:sp>
        <p:nvSpPr>
          <p:cNvPr id="8" name="Rectangle 7"/>
          <p:cNvSpPr/>
          <p:nvPr/>
        </p:nvSpPr>
        <p:spPr>
          <a:xfrm>
            <a:off x="5921933" y="3598449"/>
            <a:ext cx="5675171" cy="430738"/>
          </a:xfrm>
          <a:prstGeom prst="rect">
            <a:avLst/>
          </a:prstGeom>
        </p:spPr>
        <p:txBody>
          <a:bodyPr wrap="square" lIns="91292" tIns="45646" rIns="91292" bIns="45646">
            <a:spAutoFit/>
          </a:bodyPr>
          <a:lstStyle/>
          <a:p>
            <a:pPr marL="0" marR="0" lvl="1" indent="0" algn="ctr" defTabSz="9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S$11,250 average monthly commissions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21932" y="4646371"/>
            <a:ext cx="5675172" cy="736024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marL="174342" marR="0" lvl="0" indent="0" algn="ctr" defTabSz="9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61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Shopping Annuity and Base 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21933" y="5456262"/>
            <a:ext cx="5675171" cy="430738"/>
          </a:xfrm>
          <a:prstGeom prst="rect">
            <a:avLst/>
          </a:prstGeom>
        </p:spPr>
        <p:txBody>
          <a:bodyPr wrap="square" lIns="91292" tIns="45646" rIns="91292" bIns="45646">
            <a:spAutoFit/>
          </a:bodyPr>
          <a:lstStyle/>
          <a:p>
            <a:pPr marL="0" marR="0" lvl="1" indent="0" algn="ctr" defTabSz="9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S$18,000 </a:t>
            </a: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monthly commissions</a:t>
            </a: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88400BC2-5809-794D-A06B-77981B6B4E94}"/>
              </a:ext>
            </a:extLst>
          </p:cNvPr>
          <p:cNvSpPr/>
          <p:nvPr/>
        </p:nvSpPr>
        <p:spPr>
          <a:xfrm>
            <a:off x="7621134" y="433640"/>
            <a:ext cx="2217682" cy="2217682"/>
          </a:xfrm>
          <a:prstGeom prst="mathMultiply">
            <a:avLst/>
          </a:prstGeom>
          <a:solidFill>
            <a:srgbClr val="FF0000">
              <a:alpha val="5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824411" y="3609339"/>
            <a:ext cx="6392967" cy="443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9530" y="-9602"/>
            <a:ext cx="9170191" cy="7077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292" tIns="45646" rIns="91292" bIns="45646">
            <a:spAutoFit/>
          </a:bodyPr>
          <a:lstStyle/>
          <a:p>
            <a:pPr marL="0" marR="0" lvl="0" indent="0" algn="ctr" defTabSz="9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of Your Actions</a:t>
            </a:r>
            <a:endParaRPr kumimoji="0" lang="zh-CN" altLang="en-US" sz="40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21932" y="930747"/>
            <a:ext cx="5675172" cy="519147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marL="174342" marR="0" lvl="0" indent="0" algn="ctr" defTabSz="9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Minimum Activity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5921933" y="1526905"/>
            <a:ext cx="5675170" cy="461515"/>
          </a:xfrm>
          <a:prstGeom prst="rect">
            <a:avLst/>
          </a:prstGeom>
        </p:spPr>
        <p:txBody>
          <a:bodyPr wrap="square" lIns="91292" tIns="45646" rIns="91292" bIns="45646">
            <a:spAutoFit/>
          </a:bodyPr>
          <a:lstStyle/>
          <a:p>
            <a:pPr marL="0" marR="0" lvl="1" indent="0" algn="ctr" defTabSz="912914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S$875 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monthly commissions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21932" y="2434764"/>
            <a:ext cx="5675172" cy="519147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marL="174342" marR="0" lvl="0" indent="0" algn="ctr" defTabSz="912914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61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Monthly Goal and Base 10</a:t>
            </a:r>
          </a:p>
        </p:txBody>
      </p:sp>
      <p:sp>
        <p:nvSpPr>
          <p:cNvPr id="8" name="Rectangle 7"/>
          <p:cNvSpPr/>
          <p:nvPr/>
        </p:nvSpPr>
        <p:spPr>
          <a:xfrm>
            <a:off x="5921932" y="3231083"/>
            <a:ext cx="5675171" cy="461515"/>
          </a:xfrm>
          <a:prstGeom prst="rect">
            <a:avLst/>
          </a:prstGeom>
        </p:spPr>
        <p:txBody>
          <a:bodyPr wrap="square" lIns="91292" tIns="45646" rIns="91292" bIns="45646">
            <a:spAutoFit/>
          </a:bodyPr>
          <a:lstStyle/>
          <a:p>
            <a:pPr marL="0" marR="0" lvl="1" indent="0" algn="ctr" defTabSz="912914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S$11,250 average monthly commissions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82227" y="4856031"/>
            <a:ext cx="5675172" cy="519147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marL="174342" marR="0" lvl="0" indent="0" algn="ctr" defTabSz="912914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61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Shopping Annuity® and Base 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1" y="5456262"/>
            <a:ext cx="5661398" cy="461515"/>
          </a:xfrm>
          <a:prstGeom prst="rect">
            <a:avLst/>
          </a:prstGeom>
        </p:spPr>
        <p:txBody>
          <a:bodyPr wrap="square" lIns="91292" tIns="45646" rIns="91292" bIns="45646">
            <a:spAutoFit/>
          </a:bodyPr>
          <a:lstStyle/>
          <a:p>
            <a:pPr marL="0" marR="0" lvl="1" indent="0" algn="ctr" defTabSz="912914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S$18,000 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monthly commissions</a:t>
            </a: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88400BC2-5809-794D-A06B-77981B6B4E94}"/>
              </a:ext>
            </a:extLst>
          </p:cNvPr>
          <p:cNvSpPr/>
          <p:nvPr/>
        </p:nvSpPr>
        <p:spPr>
          <a:xfrm>
            <a:off x="7650677" y="532644"/>
            <a:ext cx="1980351" cy="1902120"/>
          </a:xfrm>
          <a:prstGeom prst="mathMultiply">
            <a:avLst/>
          </a:prstGeom>
          <a:solidFill>
            <a:srgbClr val="FF0000">
              <a:alpha val="5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42606A0-BA4B-4050-8A7A-C3DA689CBD45}"/>
              </a:ext>
            </a:extLst>
          </p:cNvPr>
          <p:cNvSpPr/>
          <p:nvPr/>
        </p:nvSpPr>
        <p:spPr>
          <a:xfrm>
            <a:off x="74274" y="930747"/>
            <a:ext cx="5675259" cy="519147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3" rIns="91284" bIns="45643" rtlCol="0" anchor="ctr"/>
          <a:lstStyle/>
          <a:p>
            <a:pPr marL="174328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Minimum Activity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0FDD28-B7E2-45D5-8376-BAFE527E058C}"/>
              </a:ext>
            </a:extLst>
          </p:cNvPr>
          <p:cNvSpPr/>
          <p:nvPr/>
        </p:nvSpPr>
        <p:spPr>
          <a:xfrm>
            <a:off x="74275" y="1555301"/>
            <a:ext cx="5670534" cy="399954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342900" marR="0" lvl="1" indent="-34290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BV and 10 IBV monthly per UFO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0162C145-A081-4EEC-8F72-07D889459C19}"/>
              </a:ext>
            </a:extLst>
          </p:cNvPr>
          <p:cNvSpPr/>
          <p:nvPr/>
        </p:nvSpPr>
        <p:spPr>
          <a:xfrm>
            <a:off x="74274" y="2430095"/>
            <a:ext cx="5675259" cy="519147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3" rIns="91284" bIns="45643" rtlCol="0" anchor="ctr"/>
          <a:lstStyle/>
          <a:p>
            <a:pPr marL="174328" marR="0" lvl="0" indent="0" algn="ctr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29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Monthly Goal and Base 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A03E59-A297-4233-BE5F-BFB837D662FD}"/>
              </a:ext>
            </a:extLst>
          </p:cNvPr>
          <p:cNvSpPr/>
          <p:nvPr/>
        </p:nvSpPr>
        <p:spPr>
          <a:xfrm>
            <a:off x="69551" y="3148429"/>
            <a:ext cx="5675258" cy="1138618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342900" marR="0" lvl="1" indent="-34290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BV and 20 IBV monthly per UFO  </a:t>
            </a:r>
          </a:p>
          <a:p>
            <a:pPr marL="342900" marR="0" lvl="1" indent="-34290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BV and 200 IBV to 10 Preferred Customers per month</a:t>
            </a: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AAB7210A-ED2C-4219-B8A7-B788879F8198}"/>
              </a:ext>
            </a:extLst>
          </p:cNvPr>
          <p:cNvSpPr/>
          <p:nvPr/>
        </p:nvSpPr>
        <p:spPr>
          <a:xfrm>
            <a:off x="74274" y="4815840"/>
            <a:ext cx="5675259" cy="519147"/>
          </a:xfrm>
          <a:prstGeom prst="roundRect">
            <a:avLst>
              <a:gd name="adj" fmla="val 5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3" rIns="91284" bIns="45643" rtlCol="0" anchor="ctr"/>
          <a:lstStyle/>
          <a:p>
            <a:pPr marL="174328" marR="0" lvl="0" indent="0" algn="ctr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29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srgbClr val="28AA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Shopping Annuity® and Base 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013579-1ABA-4D4E-B754-7B6B54F2E39D}"/>
              </a:ext>
            </a:extLst>
          </p:cNvPr>
          <p:cNvSpPr/>
          <p:nvPr/>
        </p:nvSpPr>
        <p:spPr>
          <a:xfrm>
            <a:off x="69551" y="5332904"/>
            <a:ext cx="5675258" cy="1138618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342900" marR="0" lvl="1" indent="-34290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BV and 200 IBV monthly per UFO  </a:t>
            </a:r>
          </a:p>
          <a:p>
            <a:pPr marL="342900" marR="0" lvl="1" indent="-34290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BV and 200 IBV to 10 Preferred Customers per UFO (30/20 each)</a:t>
            </a:r>
            <a:endParaRPr kumimoji="0" lang="zh-CN" altLang="en-US" sz="20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Multiply 10">
            <a:extLst>
              <a:ext uri="{FF2B5EF4-FFF2-40B4-BE49-F238E27FC236}">
                <a16:creationId xmlns:a16="http://schemas.microsoft.com/office/drawing/2014/main" id="{08FF9762-575E-4F03-BD29-7A83AE56E58F}"/>
              </a:ext>
            </a:extLst>
          </p:cNvPr>
          <p:cNvSpPr/>
          <p:nvPr/>
        </p:nvSpPr>
        <p:spPr>
          <a:xfrm>
            <a:off x="1658588" y="548803"/>
            <a:ext cx="1980351" cy="1841299"/>
          </a:xfrm>
          <a:prstGeom prst="mathMultiply">
            <a:avLst/>
          </a:prstGeom>
          <a:solidFill>
            <a:srgbClr val="FF0000">
              <a:alpha val="5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E2210BD-5D29-8D46-B33B-899499481706}"/>
              </a:ext>
            </a:extLst>
          </p:cNvPr>
          <p:cNvSpPr/>
          <p:nvPr/>
        </p:nvSpPr>
        <p:spPr>
          <a:xfrm>
            <a:off x="5705" y="2127913"/>
            <a:ext cx="6096248" cy="2412724"/>
          </a:xfrm>
          <a:prstGeom prst="rect">
            <a:avLst/>
          </a:prstGeom>
          <a:solidFill>
            <a:srgbClr val="A4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084871-2D20-4A4F-B52B-24FE890B9260}"/>
              </a:ext>
            </a:extLst>
          </p:cNvPr>
          <p:cNvSpPr/>
          <p:nvPr/>
        </p:nvSpPr>
        <p:spPr>
          <a:xfrm>
            <a:off x="6115710" y="4480581"/>
            <a:ext cx="6090296" cy="2400299"/>
          </a:xfrm>
          <a:prstGeom prst="rect">
            <a:avLst/>
          </a:prstGeom>
          <a:solidFill>
            <a:srgbClr val="A411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AEA91EF-D786-BF43-93E3-1CD46D2C7B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2576" b="12576"/>
          <a:stretch>
            <a:fillRect/>
          </a:stretch>
        </p:blipFill>
        <p:spPr>
          <a:xfrm>
            <a:off x="6096000" y="2127912"/>
            <a:ext cx="6097588" cy="2386012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086F813-A12B-3246-89AE-256144B2205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5060" t="28635" r="9711" b="21531"/>
          <a:stretch/>
        </p:blipFill>
        <p:spPr>
          <a:xfrm>
            <a:off x="0" y="4503738"/>
            <a:ext cx="6102350" cy="2379662"/>
          </a:xfrm>
        </p:spPr>
      </p:pic>
      <p:sp>
        <p:nvSpPr>
          <p:cNvPr id="1238" name="Shape 1238"/>
          <p:cNvSpPr/>
          <p:nvPr/>
        </p:nvSpPr>
        <p:spPr>
          <a:xfrm>
            <a:off x="763458" y="2367191"/>
            <a:ext cx="4575038" cy="18138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rmAutofit/>
          </a:bodyPr>
          <a:lstStyle>
            <a:lvl1pPr algn="r">
              <a:defRPr sz="6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charset="0"/>
                <a:sym typeface="Lato Light"/>
              </a:rPr>
              <a:t>By solely relying on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charset="0"/>
                <a:sym typeface="Lato Light"/>
              </a:rPr>
              <a:t>your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charset="0"/>
                <a:sym typeface="Lato Light"/>
              </a:rPr>
              <a:t> efforts and results</a:t>
            </a:r>
          </a:p>
        </p:txBody>
      </p:sp>
      <p:sp>
        <p:nvSpPr>
          <p:cNvPr id="16" name="Shape 738">
            <a:extLst>
              <a:ext uri="{FF2B5EF4-FFF2-40B4-BE49-F238E27FC236}">
                <a16:creationId xmlns:a16="http://schemas.microsoft.com/office/drawing/2014/main" id="{78001700-9A41-1344-AF0C-D1A0133F0E8D}"/>
              </a:ext>
            </a:extLst>
          </p:cNvPr>
          <p:cNvSpPr/>
          <p:nvPr/>
        </p:nvSpPr>
        <p:spPr>
          <a:xfrm>
            <a:off x="1636433" y="402452"/>
            <a:ext cx="8931041" cy="127141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 fontScale="85000" lnSpcReduction="10000"/>
          </a:bodyPr>
          <a:lstStyle>
            <a:lvl1pPr algn="ctr">
              <a:defRPr sz="11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UltraLight"/>
                <a:ea typeface="Lato Light"/>
                <a:cs typeface="Helvetica Neue UltraLight"/>
                <a:sym typeface="Lato Light"/>
              </a:rPr>
              <a:t>Achieve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Lato Light"/>
                <a:cs typeface="Helvetica Neue Light"/>
                <a:sym typeface="Lato Light"/>
              </a:rPr>
              <a:t>your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UltraLight"/>
                <a:ea typeface="Lato Light"/>
                <a:cs typeface="Helvetica Neue UltraLight"/>
                <a:sym typeface="Lato Light"/>
              </a:rPr>
              <a:t> goals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" name="Shape 1238">
            <a:extLst>
              <a:ext uri="{FF2B5EF4-FFF2-40B4-BE49-F238E27FC236}">
                <a16:creationId xmlns:a16="http://schemas.microsoft.com/office/drawing/2014/main" id="{3F40EEBE-94F0-B741-8AC4-14F224C7C051}"/>
              </a:ext>
            </a:extLst>
          </p:cNvPr>
          <p:cNvSpPr/>
          <p:nvPr/>
        </p:nvSpPr>
        <p:spPr>
          <a:xfrm>
            <a:off x="6530200" y="4793812"/>
            <a:ext cx="5088776" cy="18138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Autofit/>
          </a:bodyPr>
          <a:lstStyle>
            <a:lvl1pPr algn="r">
              <a:defRPr sz="6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entury Gothic" charset="0"/>
                <a:sym typeface="Lato Light"/>
              </a:rPr>
              <a:t>By building two (2) teams of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entury Gothic" charset="0"/>
                <a:sym typeface="Lato Light"/>
              </a:rPr>
            </a:b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entury Gothic" charset="0"/>
                <a:sym typeface="Lato Light"/>
              </a:rPr>
              <a:t>UnFranchise</a:t>
            </a:r>
            <a:r>
              <a:rPr kumimoji="0" lang="en-US" sz="3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entury Gothic" charset="0"/>
                <a:sym typeface="Lato Light"/>
              </a:rPr>
              <a:t>®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entury Gothic" charset="0"/>
                <a:sym typeface="Lato Light"/>
              </a:rPr>
              <a:t> Owners</a:t>
            </a:r>
          </a:p>
        </p:txBody>
      </p:sp>
      <p:sp>
        <p:nvSpPr>
          <p:cNvPr id="21" name="Shape 1703">
            <a:extLst>
              <a:ext uri="{FF2B5EF4-FFF2-40B4-BE49-F238E27FC236}">
                <a16:creationId xmlns:a16="http://schemas.microsoft.com/office/drawing/2014/main" id="{602BCAF0-67C6-C344-BFC4-3DCEC20102A8}"/>
              </a:ext>
            </a:extLst>
          </p:cNvPr>
          <p:cNvSpPr/>
          <p:nvPr/>
        </p:nvSpPr>
        <p:spPr>
          <a:xfrm>
            <a:off x="6096000" y="2140337"/>
            <a:ext cx="6110006" cy="2373587"/>
          </a:xfrm>
          <a:prstGeom prst="rect">
            <a:avLst/>
          </a:prstGeom>
          <a:solidFill>
            <a:srgbClr val="000000">
              <a:alpha val="39000"/>
            </a:srgb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234" name="Group 1234"/>
          <p:cNvGrpSpPr/>
          <p:nvPr/>
        </p:nvGrpSpPr>
        <p:grpSpPr>
          <a:xfrm rot="10800000">
            <a:off x="5829350" y="3298925"/>
            <a:ext cx="502989" cy="353548"/>
            <a:chOff x="0" y="0"/>
            <a:chExt cx="1021556" cy="1021556"/>
          </a:xfrm>
        </p:grpSpPr>
        <p:sp>
          <p:nvSpPr>
            <p:cNvPr id="1232" name="Shape 1232"/>
            <p:cNvSpPr/>
            <p:nvPr/>
          </p:nvSpPr>
          <p:spPr>
            <a:xfrm>
              <a:off x="0" y="0"/>
              <a:ext cx="1021557" cy="1021557"/>
            </a:xfrm>
            <a:prstGeom prst="rect">
              <a:avLst/>
            </a:prstGeom>
            <a:solidFill>
              <a:srgbClr val="282828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33" name="Shape 1233"/>
            <p:cNvSpPr/>
            <p:nvPr/>
          </p:nvSpPr>
          <p:spPr>
            <a:xfrm rot="10800000">
              <a:off x="401850" y="332978"/>
              <a:ext cx="217856" cy="3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endParaRPr>
            </a:p>
          </p:txBody>
        </p:sp>
      </p:grpSp>
      <p:sp>
        <p:nvSpPr>
          <p:cNvPr id="24" name="Shape 1703">
            <a:extLst>
              <a:ext uri="{FF2B5EF4-FFF2-40B4-BE49-F238E27FC236}">
                <a16:creationId xmlns:a16="http://schemas.microsoft.com/office/drawing/2014/main" id="{DB3EA147-7F34-FE44-AE61-F236600AE7B1}"/>
              </a:ext>
            </a:extLst>
          </p:cNvPr>
          <p:cNvSpPr/>
          <p:nvPr/>
        </p:nvSpPr>
        <p:spPr>
          <a:xfrm>
            <a:off x="5705" y="4513924"/>
            <a:ext cx="6110006" cy="2373587"/>
          </a:xfrm>
          <a:prstGeom prst="rect">
            <a:avLst/>
          </a:prstGeom>
          <a:solidFill>
            <a:srgbClr val="000000">
              <a:alpha val="39000"/>
            </a:srgb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237" name="Group 1237"/>
          <p:cNvGrpSpPr/>
          <p:nvPr/>
        </p:nvGrpSpPr>
        <p:grpSpPr>
          <a:xfrm>
            <a:off x="5829351" y="5523944"/>
            <a:ext cx="502989" cy="353548"/>
            <a:chOff x="0" y="0"/>
            <a:chExt cx="1021556" cy="1021556"/>
          </a:xfrm>
        </p:grpSpPr>
        <p:sp>
          <p:nvSpPr>
            <p:cNvPr id="1235" name="Shape 1235"/>
            <p:cNvSpPr/>
            <p:nvPr/>
          </p:nvSpPr>
          <p:spPr>
            <a:xfrm>
              <a:off x="0" y="0"/>
              <a:ext cx="1021557" cy="1021557"/>
            </a:xfrm>
            <a:prstGeom prst="rect">
              <a:avLst/>
            </a:prstGeom>
            <a:solidFill>
              <a:srgbClr val="282828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36" name="Shape 1236"/>
            <p:cNvSpPr/>
            <p:nvPr/>
          </p:nvSpPr>
          <p:spPr>
            <a:xfrm rot="10800000">
              <a:off x="401850" y="332978"/>
              <a:ext cx="217856" cy="3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endParaRPr>
            </a:p>
          </p:txBody>
        </p:sp>
      </p:grpSp>
      <p:sp>
        <p:nvSpPr>
          <p:cNvPr id="18" name="Shape 738">
            <a:extLst>
              <a:ext uri="{FF2B5EF4-FFF2-40B4-BE49-F238E27FC236}">
                <a16:creationId xmlns:a16="http://schemas.microsoft.com/office/drawing/2014/main" id="{7A6E1577-D73F-4E4B-BA9B-040FA0719148}"/>
              </a:ext>
            </a:extLst>
          </p:cNvPr>
          <p:cNvSpPr/>
          <p:nvPr/>
        </p:nvSpPr>
        <p:spPr>
          <a:xfrm>
            <a:off x="5185549" y="3845331"/>
            <a:ext cx="1818812" cy="127141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ctr">
            <a:normAutofit/>
          </a:bodyPr>
          <a:lstStyle>
            <a:lvl1pPr algn="ctr">
              <a:defRPr sz="11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502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Helvetica Neue UltraLight"/>
                <a:ea typeface="Lato Light"/>
                <a:cs typeface="Helvetica Neue UltraLight"/>
                <a:sym typeface="Lato Light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304908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425FC70-2B75-6243-9EDF-8E10C6D697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"/>
          <p:cNvSpPr/>
          <p:nvPr/>
        </p:nvSpPr>
        <p:spPr>
          <a:xfrm>
            <a:off x="3816824" y="781336"/>
            <a:ext cx="4558352" cy="5295331"/>
          </a:xfrm>
          <a:prstGeom prst="rect">
            <a:avLst/>
          </a:prstGeom>
          <a:solidFill>
            <a:srgbClr val="A41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C168A-B8C1-3A41-9B0B-C3D3B6FBA98F}"/>
              </a:ext>
            </a:extLst>
          </p:cNvPr>
          <p:cNvSpPr txBox="1">
            <a:spLocks/>
          </p:cNvSpPr>
          <p:nvPr/>
        </p:nvSpPr>
        <p:spPr>
          <a:xfrm>
            <a:off x="3816824" y="1829008"/>
            <a:ext cx="4558352" cy="37578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rPr>
              <a:t>YOU NEED TO TAKE FULL RESPONSIBILITY FOR YOUR OWN SUCCESS.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Light" panose="02000403000000020004" pitchFamily="2" charset="0"/>
              <a:ea typeface="Helvetica Neue Light" panose="02000403000000020004" pitchFamily="2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rPr>
              <a:t>THIS IS YOUR BUSINESS AND YOUR INCOME!</a:t>
            </a:r>
          </a:p>
        </p:txBody>
      </p:sp>
    </p:spTree>
    <p:extLst>
      <p:ext uri="{BB962C8B-B14F-4D97-AF65-F5344CB8AC3E}">
        <p14:creationId xmlns:p14="http://schemas.microsoft.com/office/powerpoint/2010/main" val="204431343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E7FC393-42F7-4265-94A4-808E861BCFEF}"/>
              </a:ext>
            </a:extLst>
          </p:cNvPr>
          <p:cNvSpPr/>
          <p:nvPr/>
        </p:nvSpPr>
        <p:spPr>
          <a:xfrm>
            <a:off x="3507994" y="-1"/>
            <a:ext cx="3618519" cy="6125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7267666" y="829217"/>
            <a:ext cx="0" cy="482482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A8730BC1-FB17-4CC8-965B-0DB1FB8B1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92" y="2162290"/>
            <a:ext cx="3593007" cy="1192655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Lato Light"/>
              </a:rPr>
              <a:t>Strategic Numbers</a:t>
            </a:r>
            <a:b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Lato Light"/>
              </a:rPr>
            </a:br>
            <a:endParaRPr lang="zh-TW" alt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65C9672B-C995-42B4-9535-5D1F9E86B9A7}"/>
              </a:ext>
            </a:extLst>
          </p:cNvPr>
          <p:cNvSpPr>
            <a:spLocks/>
          </p:cNvSpPr>
          <p:nvPr/>
        </p:nvSpPr>
        <p:spPr bwMode="auto">
          <a:xfrm rot="1800000">
            <a:off x="8148078" y="3758641"/>
            <a:ext cx="197422" cy="19742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6350">
            <a:solidFill>
              <a:schemeClr val="bg1">
                <a:alpha val="45000"/>
              </a:schemeClr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AutoShape 3">
            <a:extLst>
              <a:ext uri="{FF2B5EF4-FFF2-40B4-BE49-F238E27FC236}">
                <a16:creationId xmlns:a16="http://schemas.microsoft.com/office/drawing/2014/main" id="{0F3D42CD-6A88-45B7-BB48-9CC5A0BDEB09}"/>
              </a:ext>
            </a:extLst>
          </p:cNvPr>
          <p:cNvSpPr>
            <a:spLocks/>
          </p:cNvSpPr>
          <p:nvPr/>
        </p:nvSpPr>
        <p:spPr bwMode="auto">
          <a:xfrm rot="1800000">
            <a:off x="8148078" y="4915853"/>
            <a:ext cx="197422" cy="19742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6350">
            <a:solidFill>
              <a:schemeClr val="bg1">
                <a:alpha val="45000"/>
              </a:schemeClr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718FF5D-9A8B-5643-B570-254306FE10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4" r="37166"/>
          <a:stretch/>
        </p:blipFill>
        <p:spPr>
          <a:xfrm>
            <a:off x="0" y="0"/>
            <a:ext cx="3361038" cy="6858000"/>
          </a:xfrm>
        </p:spPr>
      </p:pic>
      <p:sp>
        <p:nvSpPr>
          <p:cNvPr id="27" name="Shape 750">
            <a:extLst>
              <a:ext uri="{FF2B5EF4-FFF2-40B4-BE49-F238E27FC236}">
                <a16:creationId xmlns:a16="http://schemas.microsoft.com/office/drawing/2014/main" id="{A1CC2AE9-DA59-3F43-9851-6F23ED9DBF6C}"/>
              </a:ext>
            </a:extLst>
          </p:cNvPr>
          <p:cNvSpPr/>
          <p:nvPr/>
        </p:nvSpPr>
        <p:spPr>
          <a:xfrm>
            <a:off x="7440134" y="829217"/>
            <a:ext cx="4599466" cy="50514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>
            <a:normAutofit fontScale="85000" lnSpcReduction="20000"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150-250 BV/Month Personal Use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60 – 300 Names for “Possibility List”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Sell 100 BV (New Business) per month first 12 month in business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Show Plan to 4 qualified individuals per month</a:t>
            </a:r>
            <a:b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27574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27574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27574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A682CA3-68DD-8145-9D57-4974F544B6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t="5808" r="23022" b="31471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"/>
          <p:cNvSpPr/>
          <p:nvPr/>
        </p:nvSpPr>
        <p:spPr>
          <a:xfrm>
            <a:off x="3816824" y="781336"/>
            <a:ext cx="4558352" cy="5295331"/>
          </a:xfrm>
          <a:prstGeom prst="rect">
            <a:avLst/>
          </a:prstGeom>
          <a:solidFill>
            <a:srgbClr val="A41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16824" y="1820423"/>
            <a:ext cx="4558352" cy="29726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YOU CAN’T PUT YOUR MA UNFRANCHISE BUSINESS 2ND, 3RD OR 4TH ON THE PRIORITY LIST AND EXPECT IT TO PAY YOU 1ST!!</a:t>
            </a:r>
          </a:p>
        </p:txBody>
      </p:sp>
    </p:spTree>
    <p:extLst>
      <p:ext uri="{BB962C8B-B14F-4D97-AF65-F5344CB8AC3E}">
        <p14:creationId xmlns:p14="http://schemas.microsoft.com/office/powerpoint/2010/main" val="828479428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357CE9B-BB07-AD4D-AD89-E73329DBFA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E261B5-2EDA-734F-A11F-F6464F837833}"/>
              </a:ext>
            </a:extLst>
          </p:cNvPr>
          <p:cNvSpPr txBox="1"/>
          <p:nvPr/>
        </p:nvSpPr>
        <p:spPr>
          <a:xfrm>
            <a:off x="696097" y="5927124"/>
            <a:ext cx="10195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Montserrat Medium" panose="00000600000000000000" pitchFamily="50" charset="0"/>
                <a:ea typeface="+mn-ea"/>
                <a:cs typeface="+mn-cs"/>
              </a:rPr>
              <a:t>THE EVOLUTION OF A LEADER</a:t>
            </a:r>
          </a:p>
        </p:txBody>
      </p:sp>
    </p:spTree>
    <p:extLst>
      <p:ext uri="{BB962C8B-B14F-4D97-AF65-F5344CB8AC3E}">
        <p14:creationId xmlns:p14="http://schemas.microsoft.com/office/powerpoint/2010/main" val="3678892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5B90301-BFF9-7843-9306-BABCC1A21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14" y="4887735"/>
            <a:ext cx="496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LEADERSHIP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25648" y="4683171"/>
            <a:ext cx="354638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5838EADA-FB10-0145-9DA7-1F33365A7D14}"/>
              </a:ext>
            </a:extLst>
          </p:cNvPr>
          <p:cNvSpPr txBox="1">
            <a:spLocks/>
          </p:cNvSpPr>
          <p:nvPr/>
        </p:nvSpPr>
        <p:spPr>
          <a:xfrm>
            <a:off x="6403867" y="680207"/>
            <a:ext cx="5788133" cy="23948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marR="0" lvl="0" indent="-171446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The higher level of leadership… the greater the effectiveness</a:t>
            </a:r>
          </a:p>
          <a:p>
            <a:pPr marL="171446" marR="0" lvl="0" indent="-171446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Leadership develops daily, not in a day</a:t>
            </a:r>
          </a:p>
          <a:p>
            <a:pPr marL="171446" marR="0" lvl="0" indent="-171446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Collection of skills over time</a:t>
            </a:r>
          </a:p>
          <a:p>
            <a:pPr marL="171446" marR="0" lvl="0" indent="-171446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It has many faces: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 pitchFamily="2" charset="0"/>
              <a:ea typeface="Helvetica Neue Light" panose="02000403000000020004" pitchFamily="2" charset="0"/>
              <a:cs typeface="Verdana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CAF7871-BB64-4046-A628-2F376DEDDD15}"/>
              </a:ext>
            </a:extLst>
          </p:cNvPr>
          <p:cNvSpPr txBox="1">
            <a:spLocks/>
          </p:cNvSpPr>
          <p:nvPr/>
        </p:nvSpPr>
        <p:spPr>
          <a:xfrm>
            <a:off x="5931141" y="2677541"/>
            <a:ext cx="7531457" cy="230335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Respect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Experience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Emotional Strength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Timing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People Skills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Discipline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Vision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Momentum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</a:b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7128F1E-CDD3-C545-98C7-ACD7C3CA5735}"/>
              </a:ext>
            </a:extLst>
          </p:cNvPr>
          <p:cNvSpPr txBox="1">
            <a:spLocks/>
          </p:cNvSpPr>
          <p:nvPr/>
        </p:nvSpPr>
        <p:spPr>
          <a:xfrm>
            <a:off x="6528181" y="5234474"/>
            <a:ext cx="5788133" cy="369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marR="0" lvl="0" indent="-171446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The first person you must lead, IS YOU!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6514F7DA-74A9-8D48-BE67-AC998A28DF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r="648"/>
          <a:stretch/>
        </p:blipFill>
        <p:spPr>
          <a:xfrm>
            <a:off x="622906" y="0"/>
            <a:ext cx="5567926" cy="3995225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43DBC2-C1F1-8B4A-831B-055766D0F88B}"/>
              </a:ext>
            </a:extLst>
          </p:cNvPr>
          <p:cNvGrpSpPr/>
          <p:nvPr/>
        </p:nvGrpSpPr>
        <p:grpSpPr>
          <a:xfrm>
            <a:off x="325648" y="4178105"/>
            <a:ext cx="3546389" cy="3058097"/>
            <a:chOff x="325648" y="4178105"/>
            <a:chExt cx="3546389" cy="30580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9B46DA-1DD8-F64B-B0B9-4D48833F0EDB}"/>
                </a:ext>
              </a:extLst>
            </p:cNvPr>
            <p:cNvCxnSpPr/>
            <p:nvPr/>
          </p:nvCxnSpPr>
          <p:spPr>
            <a:xfrm>
              <a:off x="726576" y="4178105"/>
              <a:ext cx="0" cy="24199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D1D337-3B9D-2E43-8ED3-DDFAD2DFAB5C}"/>
                </a:ext>
              </a:extLst>
            </p:cNvPr>
            <p:cNvCxnSpPr/>
            <p:nvPr/>
          </p:nvCxnSpPr>
          <p:spPr>
            <a:xfrm>
              <a:off x="325648" y="4683171"/>
              <a:ext cx="35463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17E146B-AA26-D145-870D-8ADB5B570A7E}"/>
                </a:ext>
              </a:extLst>
            </p:cNvPr>
            <p:cNvCxnSpPr/>
            <p:nvPr/>
          </p:nvCxnSpPr>
          <p:spPr>
            <a:xfrm>
              <a:off x="914143" y="4835571"/>
              <a:ext cx="21583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7654BD-E5E6-6446-B8FA-FEBC59DD2076}"/>
                </a:ext>
              </a:extLst>
            </p:cNvPr>
            <p:cNvCxnSpPr/>
            <p:nvPr/>
          </p:nvCxnSpPr>
          <p:spPr>
            <a:xfrm>
              <a:off x="594770" y="4944007"/>
              <a:ext cx="0" cy="22921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3304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125B95-B692-2042-B328-A90C69E2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464" y="5355087"/>
            <a:ext cx="1141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EVOLUTION OF A UFO LEADER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0412F6-25A8-484B-9D12-9268634D581A}"/>
              </a:ext>
            </a:extLst>
          </p:cNvPr>
          <p:cNvGrpSpPr/>
          <p:nvPr/>
        </p:nvGrpSpPr>
        <p:grpSpPr>
          <a:xfrm>
            <a:off x="325648" y="4178105"/>
            <a:ext cx="3546389" cy="3058097"/>
            <a:chOff x="325648" y="4178105"/>
            <a:chExt cx="3546389" cy="305809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26576" y="4178105"/>
              <a:ext cx="0" cy="24199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5648" y="4683171"/>
              <a:ext cx="35463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4143" y="4835571"/>
              <a:ext cx="21583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94770" y="4944007"/>
              <a:ext cx="0" cy="22921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077B69F7-687C-4D4A-A61E-BB298D9A405F}"/>
              </a:ext>
            </a:extLst>
          </p:cNvPr>
          <p:cNvSpPr txBox="1">
            <a:spLocks/>
          </p:cNvSpPr>
          <p:nvPr/>
        </p:nvSpPr>
        <p:spPr>
          <a:xfrm>
            <a:off x="6029085" y="592041"/>
            <a:ext cx="6318313" cy="23948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UFO – EXECUTIVE COORDINATOR (EC)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Position (Right)</a:t>
            </a:r>
          </a:p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EC – PROFESSIONAL COORDINATOR (PC)</a:t>
            </a:r>
          </a:p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Permission (Relationships)</a:t>
            </a:r>
          </a:p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PC – NATIONAL SUPERVISING COORDINATOR (NSC)</a:t>
            </a:r>
          </a:p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Production (Results)</a:t>
            </a:r>
          </a:p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SG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NSC – DIRECTOR AND HIGHER</a:t>
            </a:r>
          </a:p>
          <a:p>
            <a:pPr marL="0" marR="0" lvl="0" indent="0" algn="ctr" defTabSz="914377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People Development (Reproduction)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E6F8FE3-4040-AC40-B72F-A71767016C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r="3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945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921" y="396198"/>
            <a:ext cx="73469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UFO – EXECUTIVE COORDINATOR (EC)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(RIGHT)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519549" y="2055552"/>
            <a:ext cx="7604284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People follow you because they feel they have to</a:t>
            </a:r>
          </a:p>
          <a:p>
            <a:pPr marL="685783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Can not extend influence beyond title</a:t>
            </a:r>
          </a:p>
          <a:p>
            <a:pPr marL="685783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Get into territorial rights</a:t>
            </a:r>
          </a:p>
          <a:p>
            <a:pPr marL="685783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Into tradition,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organisational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charts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*These habits are not negative unless they become only basis for authority</a:t>
            </a:r>
          </a:p>
        </p:txBody>
      </p:sp>
      <p:pic>
        <p:nvPicPr>
          <p:cNvPr id="54" name="Picture Placeholder 50">
            <a:extLst>
              <a:ext uri="{FF2B5EF4-FFF2-40B4-BE49-F238E27FC236}">
                <a16:creationId xmlns:a16="http://schemas.microsoft.com/office/drawing/2014/main" id="{6D7F11B6-8696-2B44-8955-01F9B63CE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7488"/>
          <a:stretch/>
        </p:blipFill>
        <p:spPr>
          <a:xfrm>
            <a:off x="462857" y="1722361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9BB9459-51BC-5B4B-92CA-0B6E63B8BC92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412B323-5D04-E145-84BF-141B06E85E0C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94E5CCD-DB17-EA4A-85E1-84C5D71D0257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221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626765" y="2073701"/>
            <a:ext cx="7604284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Leadership is based on TITLE not TALENT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377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difficulty working with volunteers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Volunteers… no monetary leverage</a:t>
            </a:r>
          </a:p>
          <a:p>
            <a:pPr marL="685783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White collar… want to participate in decision</a:t>
            </a:r>
          </a:p>
          <a:p>
            <a:pPr marL="685783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Younger people… unimpressed with symbols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38119" marR="0" lvl="1" indent="-238119" algn="l" defTabSz="914377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CAUTION!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Longer you stay here the lower the morale and the higher the turnover…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5102B6-6266-BC49-9D1C-74DE5CE2A19E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8ED573-0E31-7846-91B4-528899ECDDAC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C07E8B-DEA8-F142-8358-9AFB17549A3F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24C2F95-F18D-44F7-B705-7FE2D7CC47C6}"/>
              </a:ext>
            </a:extLst>
          </p:cNvPr>
          <p:cNvSpPr txBox="1"/>
          <p:nvPr/>
        </p:nvSpPr>
        <p:spPr>
          <a:xfrm>
            <a:off x="4320921" y="396198"/>
            <a:ext cx="73469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UFO – EXECUTIVE COORDINATOR (EC)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(RIGHT)</a:t>
            </a:r>
          </a:p>
        </p:txBody>
      </p:sp>
      <p:pic>
        <p:nvPicPr>
          <p:cNvPr id="14" name="Picture Placeholder 50">
            <a:extLst>
              <a:ext uri="{FF2B5EF4-FFF2-40B4-BE49-F238E27FC236}">
                <a16:creationId xmlns:a16="http://schemas.microsoft.com/office/drawing/2014/main" id="{2037445C-52F6-4385-A97B-DA9A0667B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7488"/>
          <a:stretch/>
        </p:blipFill>
        <p:spPr>
          <a:xfrm>
            <a:off x="462857" y="1722361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2502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587716" y="1815868"/>
            <a:ext cx="7604284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Characteristics that must be exhibited with excellence to advance</a:t>
            </a:r>
          </a:p>
          <a:p>
            <a:pPr marL="685800" marR="0" lvl="1" indent="-22860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 your job description thoroughly</a:t>
            </a:r>
          </a:p>
          <a:p>
            <a:pPr marL="685800" marR="0" lvl="1" indent="-22860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 the history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a team player</a:t>
            </a:r>
          </a:p>
          <a:p>
            <a:pPr marL="685800" marR="0" lvl="1" indent="-22860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 responsibility</a:t>
            </a:r>
          </a:p>
          <a:p>
            <a:pPr marL="685800" marR="0" lvl="1" indent="-22860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your job with consistent excellence</a:t>
            </a:r>
          </a:p>
          <a:p>
            <a:pPr marL="685800" marR="0" lvl="1" indent="-22860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more than expected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Verdana" charset="0"/>
              </a:rPr>
            </a:b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 pitchFamily="2" charset="0"/>
              <a:ea typeface="Helvetica Neue Light" panose="02000403000000020004" pitchFamily="2" charset="0"/>
              <a:cs typeface="Verdana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20E59B-F102-BA49-8BF1-EFA3BCED8DB0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7BB25C-865C-584B-A617-9806AC019188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2B94D-D1A6-E54D-AB57-ED3B8FECE13C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E5C6CB8-4E60-3C44-BC00-FCDBEE65A7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 t="14962" r="5752" b="1022"/>
          <a:stretch/>
        </p:blipFill>
        <p:spPr>
          <a:xfrm>
            <a:off x="426611" y="1526608"/>
            <a:ext cx="3911787" cy="5093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198E29-E903-4666-AF9E-FF2F63A51C86}"/>
              </a:ext>
            </a:extLst>
          </p:cNvPr>
          <p:cNvSpPr txBox="1"/>
          <p:nvPr/>
        </p:nvSpPr>
        <p:spPr>
          <a:xfrm>
            <a:off x="4320921" y="396198"/>
            <a:ext cx="73469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UFO – EXECUTIVE COORDINATOR (EC)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(RIGHT)</a:t>
            </a:r>
          </a:p>
        </p:txBody>
      </p:sp>
    </p:spTree>
    <p:extLst>
      <p:ext uri="{BB962C8B-B14F-4D97-AF65-F5344CB8AC3E}">
        <p14:creationId xmlns:p14="http://schemas.microsoft.com/office/powerpoint/2010/main" val="3420911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4458" y="491396"/>
            <a:ext cx="7498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 – PROFESSIONAL COORDINATOR (PC)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Permission (Relationships)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Montserrat Medium" panose="00000600000000000000" pitchFamily="50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562799" y="1806481"/>
            <a:ext cx="7332134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377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follow you because they want to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Allows you to influence beyond title</a:t>
            </a:r>
          </a:p>
          <a:p>
            <a:pPr marL="685800" marR="0" lvl="1" indent="-22860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work with you when they are not obligated</a:t>
            </a:r>
          </a:p>
          <a:p>
            <a:pPr marL="685800" marR="0" lvl="1" indent="-22860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Donates time, energy and focus on follower’s needs</a:t>
            </a:r>
          </a:p>
          <a:p>
            <a:pPr marL="685800" marR="0" lvl="1" indent="-2286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can love people without leading them, But you can not lead people without loving them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8119" marR="0" lvl="1" indent="-238119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CAUTION!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Staying too long at this level without rising will cause your highly motivated people to become restless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zh-TW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541A7F-46AE-084B-8B52-1DE92D423151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A3C8D9-49AE-354C-9DE8-9247D34F94C0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4BE4FC-3314-A740-AC79-EBFCF714E4F2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97B9398-58B3-4FA6-BBF1-5E6F2A87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 t="14962" r="5752" b="1022"/>
          <a:stretch/>
        </p:blipFill>
        <p:spPr>
          <a:xfrm>
            <a:off x="426611" y="1526608"/>
            <a:ext cx="3911787" cy="5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8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24173" y="1748458"/>
            <a:ext cx="7604284" cy="4006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lnSpc>
                <a:spcPct val="100000"/>
              </a:lnSpc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Pareto Principle: 20/80 Rule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 defTabSz="914377">
              <a:lnSpc>
                <a:spcPct val="100000"/>
              </a:lnSpc>
              <a:spcBef>
                <a:spcPts val="1000"/>
              </a:spcBef>
              <a:buFont typeface="System Font Regular"/>
              <a:buChar char="–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Identify which are the top 20% producers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 defTabSz="914377">
              <a:lnSpc>
                <a:spcPct val="100000"/>
              </a:lnSpc>
              <a:spcBef>
                <a:spcPts val="1000"/>
              </a:spcBef>
              <a:buFont typeface="System Font Regular"/>
              <a:buChar char="–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Identify what top 20% of activities generate 80% of results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lang="en-US" sz="2200" dirty="0">
              <a:solidFill>
                <a:prstClr val="black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 defTabSz="914377">
              <a:lnSpc>
                <a:spcPct val="100000"/>
              </a:lnSpc>
              <a:spcBef>
                <a:spcPts val="1000"/>
              </a:spcBef>
              <a:buFont typeface="System Font Regular"/>
              <a:buChar char="–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80% of your “people time” with the top 20%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36538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20% will generate 80% of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organisation’s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success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ja-JP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09D151-6F3F-154B-93D8-F66828D0CBDC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24EE34-5349-424C-AEA7-BB3B98629740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F165D7-EA3E-C146-8F94-4D5D88FE76C6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4D22BB4-3CE0-6142-9E0E-1D51601AF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 t="14962" r="5752" b="1022"/>
          <a:stretch/>
        </p:blipFill>
        <p:spPr>
          <a:xfrm>
            <a:off x="407278" y="602362"/>
            <a:ext cx="3911787" cy="5093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1AF61C-E756-CE42-9368-C170EF373ADE}"/>
              </a:ext>
            </a:extLst>
          </p:cNvPr>
          <p:cNvSpPr txBox="1"/>
          <p:nvPr/>
        </p:nvSpPr>
        <p:spPr>
          <a:xfrm>
            <a:off x="4284458" y="491396"/>
            <a:ext cx="7498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 – PROFESSIONAL COORDINATOR (PC)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Permission (Relationships)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Montserrat Medium" panose="00000600000000000000" pitchFamily="50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969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562799" y="1921220"/>
            <a:ext cx="7106966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Characteristic’s that must be mastered on this level to advance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Possess a genuine love for people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 those who work with you more successful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 through other peoples eyes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“win-win” or don’t do it at all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 others in your journey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Deal wisely with difficult people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09D151-6F3F-154B-93D8-F66828D0CBDC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24EE34-5349-424C-AEA7-BB3B98629740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F165D7-EA3E-C146-8F94-4D5D88FE76C6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26EB72-58E6-41B8-A270-9F3393A020F8}"/>
              </a:ext>
            </a:extLst>
          </p:cNvPr>
          <p:cNvSpPr txBox="1"/>
          <p:nvPr/>
        </p:nvSpPr>
        <p:spPr>
          <a:xfrm>
            <a:off x="4284458" y="491396"/>
            <a:ext cx="7498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 – PROFESSIONAL COORDINATOR (PC)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Permission (Relationships)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Montserrat Medium" panose="00000600000000000000" pitchFamily="50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F77B4B-EB3A-479D-B2DA-C42B955FC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 t="14962" r="5752" b="1022"/>
          <a:stretch/>
        </p:blipFill>
        <p:spPr>
          <a:xfrm>
            <a:off x="426611" y="1526608"/>
            <a:ext cx="3911787" cy="5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08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E7FC393-42F7-4265-94A4-808E861BCFEF}"/>
              </a:ext>
            </a:extLst>
          </p:cNvPr>
          <p:cNvSpPr/>
          <p:nvPr/>
        </p:nvSpPr>
        <p:spPr>
          <a:xfrm>
            <a:off x="3507994" y="-1"/>
            <a:ext cx="3618519" cy="65684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7267666" y="829217"/>
            <a:ext cx="0" cy="482482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A8730BC1-FB17-4CC8-965B-0DB1FB8B1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298" y="650013"/>
            <a:ext cx="3431910" cy="1192655"/>
          </a:xfrm>
        </p:spPr>
        <p:txBody>
          <a:bodyPr>
            <a:noAutofit/>
          </a:bodyPr>
          <a:lstStyle/>
          <a:p>
            <a:pPr lvl="0" algn="ctr" eaLnBrk="0" fontAlgn="base" hangingPunct="0">
              <a:spcAft>
                <a:spcPct val="0"/>
              </a:spcAft>
              <a:defRPr/>
            </a:pPr>
            <a:r>
              <a:rPr lang="en-US" sz="2900" cap="all" dirty="0">
                <a:solidFill>
                  <a:srgbClr val="DCDEE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Reviewing and Grouping Possibilities to Build Teams</a:t>
            </a:r>
            <a:br>
              <a:rPr lang="en-US" sz="2900" cap="all" dirty="0">
                <a:solidFill>
                  <a:srgbClr val="DCDEE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</a:br>
            <a:endParaRPr lang="zh-TW" altLang="en-US" sz="2900" cap="all" dirty="0">
              <a:solidFill>
                <a:srgbClr val="DCDEE0"/>
              </a:solidFill>
              <a:latin typeface="Arial" panose="020B0604020202020204" pitchFamily="34" charset="0"/>
              <a:ea typeface="ＭＳ Ｐゴシック" pitchFamily="80" charset="-128"/>
              <a:cs typeface="Arial" panose="020B0604020202020204" pitchFamily="34" charset="0"/>
            </a:endParaRP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65C9672B-C995-42B4-9535-5D1F9E86B9A7}"/>
              </a:ext>
            </a:extLst>
          </p:cNvPr>
          <p:cNvSpPr>
            <a:spLocks/>
          </p:cNvSpPr>
          <p:nvPr/>
        </p:nvSpPr>
        <p:spPr bwMode="auto">
          <a:xfrm rot="1800000">
            <a:off x="8148078" y="3758641"/>
            <a:ext cx="197422" cy="19742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6350">
            <a:solidFill>
              <a:schemeClr val="bg1">
                <a:alpha val="45000"/>
              </a:schemeClr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AutoShape 3">
            <a:extLst>
              <a:ext uri="{FF2B5EF4-FFF2-40B4-BE49-F238E27FC236}">
                <a16:creationId xmlns:a16="http://schemas.microsoft.com/office/drawing/2014/main" id="{0F3D42CD-6A88-45B7-BB48-9CC5A0BDEB09}"/>
              </a:ext>
            </a:extLst>
          </p:cNvPr>
          <p:cNvSpPr>
            <a:spLocks/>
          </p:cNvSpPr>
          <p:nvPr/>
        </p:nvSpPr>
        <p:spPr bwMode="auto">
          <a:xfrm rot="1800000">
            <a:off x="8148078" y="4915853"/>
            <a:ext cx="197422" cy="19742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6350">
            <a:solidFill>
              <a:schemeClr val="bg1">
                <a:alpha val="45000"/>
              </a:schemeClr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963218-F8F7-6B4F-B625-9F914B6F179B}"/>
              </a:ext>
            </a:extLst>
          </p:cNvPr>
          <p:cNvSpPr txBox="1">
            <a:spLocks/>
          </p:cNvSpPr>
          <p:nvPr/>
        </p:nvSpPr>
        <p:spPr>
          <a:xfrm>
            <a:off x="7405170" y="1459529"/>
            <a:ext cx="4516990" cy="4525962"/>
          </a:xfrm>
          <a:prstGeom prst="rect">
            <a:avLst/>
          </a:prstGeom>
        </p:spPr>
        <p:txBody>
          <a:bodyPr/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1143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2pPr>
            <a:lvl3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3pPr>
            <a:lvl4pPr marL="0" marR="0" indent="3429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4pPr>
            <a:lvl5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5pPr>
            <a:lvl6pPr marL="0" marR="0" indent="5715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6pPr>
            <a:lvl7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7pPr>
            <a:lvl8pPr marL="0" marR="0" indent="8001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8pPr>
            <a:lvl9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(XBA)</a:t>
            </a:r>
          </a:p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(XBA)</a:t>
            </a:r>
          </a:p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(XBA) </a:t>
            </a:r>
          </a:p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(XA)</a:t>
            </a:r>
            <a:r>
              <a:rPr kumimoji="0" lang="zh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itchFamily="18" charset="0"/>
                <a:cs typeface="Arial" panose="020B0604020202020204" pitchFamily="34" charset="0"/>
                <a:sym typeface="PT Sans"/>
              </a:rPr>
              <a:t> </a:t>
            </a:r>
            <a:endParaRPr kumimoji="0" lang="en-US" altLang="zh" sz="24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  <a:sym typeface="PT Sans"/>
            </a:endParaRPr>
          </a:p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(XA)</a:t>
            </a:r>
            <a:r>
              <a:rPr kumimoji="0" lang="zh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itchFamily="18" charset="0"/>
                <a:cs typeface="Arial" panose="020B0604020202020204" pitchFamily="34" charset="0"/>
                <a:sym typeface="PT Sans"/>
              </a:rPr>
              <a:t> </a:t>
            </a:r>
            <a:endParaRPr kumimoji="0" lang="en-US" altLang="zh" sz="24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  <a:sym typeface="PT Sans"/>
            </a:endParaRPr>
          </a:p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(XA)</a:t>
            </a:r>
            <a:r>
              <a:rPr kumimoji="0" lang="zh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itchFamily="18" charset="0"/>
                <a:cs typeface="Arial" panose="020B0604020202020204" pitchFamily="34" charset="0"/>
                <a:sym typeface="PT Sans"/>
              </a:rPr>
              <a:t> </a:t>
            </a:r>
            <a:endParaRPr kumimoji="0" lang="en-US" altLang="zh" sz="24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  <a:sym typeface="PT Sans"/>
            </a:endParaRPr>
          </a:p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(XA)</a:t>
            </a:r>
            <a:r>
              <a:rPr kumimoji="0" lang="zh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itchFamily="18" charset="0"/>
                <a:cs typeface="Arial" panose="020B0604020202020204" pitchFamily="34" charset="0"/>
                <a:sym typeface="PT Sans"/>
              </a:rPr>
              <a:t> </a:t>
            </a:r>
            <a:endParaRPr kumimoji="0" lang="en-US" altLang="zh" sz="24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  <a:sym typeface="PT Sans"/>
            </a:endParaRPr>
          </a:p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(X)</a:t>
            </a:r>
            <a:r>
              <a:rPr kumimoji="0" lang="zh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itchFamily="18" charset="0"/>
                <a:cs typeface="Arial" panose="020B0604020202020204" pitchFamily="34" charset="0"/>
                <a:sym typeface="PT Sans"/>
              </a:rPr>
              <a:t> </a:t>
            </a:r>
            <a:endParaRPr kumimoji="0" lang="en-US" altLang="zh" sz="24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  <a:sym typeface="PT Sans"/>
            </a:endParaRPr>
          </a:p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(X)</a:t>
            </a:r>
          </a:p>
          <a:p>
            <a:pPr marL="457200" marR="0" lvl="0" indent="-45720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charset="0"/>
              <a:buAutoNum type="arabicPeriod"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NAME (X)</a:t>
            </a:r>
            <a:endParaRPr kumimoji="0" lang="en-US" altLang="zh" sz="24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itchFamily="18" charset="0"/>
              <a:cs typeface="Arial" panose="020B0604020202020204" pitchFamily="34" charset="0"/>
              <a:sym typeface="PT Sans"/>
            </a:endParaRPr>
          </a:p>
        </p:txBody>
      </p:sp>
      <p:sp>
        <p:nvSpPr>
          <p:cNvPr id="11" name="Shape 1705">
            <a:extLst>
              <a:ext uri="{FF2B5EF4-FFF2-40B4-BE49-F238E27FC236}">
                <a16:creationId xmlns:a16="http://schemas.microsoft.com/office/drawing/2014/main" id="{35B973F1-00F1-E445-8EB8-A8B468BFC4B1}"/>
              </a:ext>
            </a:extLst>
          </p:cNvPr>
          <p:cNvSpPr/>
          <p:nvPr/>
        </p:nvSpPr>
        <p:spPr>
          <a:xfrm>
            <a:off x="3934247" y="2959243"/>
            <a:ext cx="3261018" cy="249262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Key Groupings: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DCDEE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X = All Your Possibilities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DCDEE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A = Friends/Family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DCDEE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B = Colleagues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85D52D-6512-2945-8EB0-C2CAC771F3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0" r="27452"/>
          <a:stretch/>
        </p:blipFill>
        <p:spPr>
          <a:xfrm>
            <a:off x="0" y="0"/>
            <a:ext cx="3361038" cy="6858000"/>
          </a:xfrm>
        </p:spPr>
      </p:pic>
    </p:spTree>
    <p:extLst>
      <p:ext uri="{BB962C8B-B14F-4D97-AF65-F5344CB8AC3E}">
        <p14:creationId xmlns:p14="http://schemas.microsoft.com/office/powerpoint/2010/main" val="7065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83907" y="2378787"/>
            <a:ext cx="7604284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People follow you because of what you have done for the organization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684213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Good things are happening; Profit increases, Morale is high, Turnover is low, Needs are being met and Goals are being reached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684213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Accompanying this growth is the “Big MO” – Momentum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684213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Problems get solved with little effort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684213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People like to get together for a purpose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2561D-F418-4541-8BC9-402F2F3D349B}"/>
              </a:ext>
            </a:extLst>
          </p:cNvPr>
          <p:cNvSpPr txBox="1"/>
          <p:nvPr/>
        </p:nvSpPr>
        <p:spPr>
          <a:xfrm>
            <a:off x="1846981" y="531743"/>
            <a:ext cx="9807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 – NATIONAL SUPERVISING COORDINATOR (NSC)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 (Results)</a:t>
            </a:r>
          </a:p>
        </p:txBody>
      </p:sp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D04C87AA-13F6-B944-8A76-082A1B164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407279" y="1650847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5397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6981" y="531743"/>
            <a:ext cx="9807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 – NATIONAL SUPERVISING COORDINATOR (NSC)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 (Results)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24173" y="1894483"/>
            <a:ext cx="7360548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Characteristics that must be mastered on this level to advance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Initiate and accept responsibility for growth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and follow a statement of purpose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accountability for results, beginning with yourself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 and do the things that give a high return</a:t>
            </a:r>
          </a:p>
          <a:p>
            <a:pPr marL="685794" marR="0" lvl="1" indent="-228594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Communicate the strategy and vision of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1DC3A45-1747-DF4F-B921-6E7C05AF12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407279" y="1650847"/>
            <a:ext cx="3924886" cy="4981131"/>
          </a:xfrm>
        </p:spPr>
      </p:pic>
    </p:spTree>
    <p:extLst>
      <p:ext uri="{BB962C8B-B14F-4D97-AF65-F5344CB8AC3E}">
        <p14:creationId xmlns:p14="http://schemas.microsoft.com/office/powerpoint/2010/main" val="1119538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7873" y="405001"/>
            <a:ext cx="7326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NSC – DIRECTOR AND HIGHER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DEVELOPMENT (Reproduction)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Montserrat Medium" panose="00000600000000000000" pitchFamily="50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59678" y="2112968"/>
            <a:ext cx="7100260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follow you because of what you have done for them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Verdana" charset="0"/>
              </a:rPr>
            </a:br>
            <a:b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Verdana" charset="0"/>
              </a:rPr>
            </a:b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 is highly effective because of their ability to empower other</a:t>
            </a:r>
          </a:p>
          <a:p>
            <a:pPr marL="685794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commitment to developing leaders insures long-term growth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people and residual income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Verdana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 pitchFamily="2" charset="0"/>
              <a:ea typeface="Helvetica Neue Light" panose="02000403000000020004" pitchFamily="2" charset="0"/>
              <a:cs typeface="Verdana" charset="0"/>
            </a:endParaRPr>
          </a:p>
        </p:txBody>
      </p:sp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60E60739-CD8D-4846-9D19-23E1C7A4F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371244" y="1612346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9720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08059" y="2378787"/>
            <a:ext cx="7393510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19" marR="0" lvl="1" indent="-238119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CAUTION!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New people may view you as a “Position” leader because you have had no contact with them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Walk slowly through the crowd… find ways to touch with everyone</a:t>
            </a:r>
          </a:p>
          <a:p>
            <a:pPr marL="800080" marR="0" lvl="2" indent="-342891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Continue to teach and train the 20 Percenters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5D03E7A6-912B-47B7-ADCC-4405A0E04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371244" y="1612346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5D74F1-FF9F-4D09-91F5-1CF2E4D94610}"/>
              </a:ext>
            </a:extLst>
          </p:cNvPr>
          <p:cNvSpPr txBox="1"/>
          <p:nvPr/>
        </p:nvSpPr>
        <p:spPr>
          <a:xfrm>
            <a:off x="4327873" y="405001"/>
            <a:ext cx="7326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NSC – DIRECTOR AND HIGHER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DEVELOPMENT (Reproduction)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Montserrat Medium" panose="00000600000000000000" pitchFamily="50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121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21606" y="2276509"/>
            <a:ext cx="7326310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Characteristics that must be mastered on this level to advance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9783BF-8172-F541-8B9F-0000ED4DF77E}"/>
              </a:ext>
            </a:extLst>
          </p:cNvPr>
          <p:cNvSpPr txBox="1">
            <a:spLocks/>
          </p:cNvSpPr>
          <p:nvPr/>
        </p:nvSpPr>
        <p:spPr>
          <a:xfrm>
            <a:off x="4320922" y="3309413"/>
            <a:ext cx="7348844" cy="215737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>
                <a:tab pos="330993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Realise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people are your most valuable asset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>
                <a:tab pos="330993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is to develop people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>
                <a:tab pos="330993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a model for others to follow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Placeholder 8">
            <a:extLst>
              <a:ext uri="{FF2B5EF4-FFF2-40B4-BE49-F238E27FC236}">
                <a16:creationId xmlns:a16="http://schemas.microsoft.com/office/drawing/2014/main" id="{4C953523-58F6-4854-8E3B-6E1A28A31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371244" y="1612346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8AB4B8-F343-4664-9D35-FB41AEF699B0}"/>
              </a:ext>
            </a:extLst>
          </p:cNvPr>
          <p:cNvSpPr txBox="1"/>
          <p:nvPr/>
        </p:nvSpPr>
        <p:spPr>
          <a:xfrm>
            <a:off x="4327873" y="405001"/>
            <a:ext cx="7326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NSC – DIRECTOR AND HIGHER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DEVELOPMENT (Reproduction)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Montserrat Medium" panose="00000600000000000000" pitchFamily="50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189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21606" y="2894556"/>
            <a:ext cx="7764044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Light" panose="02000403000000020004" pitchFamily="2" charset="0"/>
              <a:ea typeface="Helvetica Neue Light" panose="02000403000000020004" pitchFamily="2" charset="0"/>
              <a:cs typeface="Verdana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9783BF-8172-F541-8B9F-0000ED4DF77E}"/>
              </a:ext>
            </a:extLst>
          </p:cNvPr>
          <p:cNvSpPr txBox="1">
            <a:spLocks/>
          </p:cNvSpPr>
          <p:nvPr/>
        </p:nvSpPr>
        <p:spPr>
          <a:xfrm>
            <a:off x="4336496" y="2675355"/>
            <a:ext cx="7333269" cy="215737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 startAt="4"/>
              <a:tabLst>
                <a:tab pos="330993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Pareto Principle 20/80 Rule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 startAt="4"/>
              <a:tabLst>
                <a:tab pos="330993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Attract other winners/producers to the common goal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Placeholder 8">
            <a:extLst>
              <a:ext uri="{FF2B5EF4-FFF2-40B4-BE49-F238E27FC236}">
                <a16:creationId xmlns:a16="http://schemas.microsoft.com/office/drawing/2014/main" id="{C87AF5B9-244E-4457-A249-EB07F01DD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371244" y="1612346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D3720A-69B7-4236-B652-C2530B788484}"/>
              </a:ext>
            </a:extLst>
          </p:cNvPr>
          <p:cNvSpPr txBox="1"/>
          <p:nvPr/>
        </p:nvSpPr>
        <p:spPr>
          <a:xfrm>
            <a:off x="4327873" y="405001"/>
            <a:ext cx="7326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NSC – DIRECTOR AND HIGHER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DEVELOPMENT (Reproduction)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Montserrat Medium" panose="00000600000000000000" pitchFamily="50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548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A84FB57-0D41-7B40-A650-0952583F5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55975" y="-41034"/>
            <a:ext cx="0" cy="31509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44953" y="379096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175" y="531496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4169" y="667420"/>
            <a:ext cx="0" cy="31509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545137" y="548640"/>
            <a:ext cx="0" cy="6093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861700" y="6147220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680617" y="4665358"/>
            <a:ext cx="0" cy="23735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3CE1AB-64AE-9B4E-8D84-1D6915C6AA8C}"/>
              </a:ext>
            </a:extLst>
          </p:cNvPr>
          <p:cNvSpPr txBox="1"/>
          <p:nvPr/>
        </p:nvSpPr>
        <p:spPr>
          <a:xfrm>
            <a:off x="365511" y="548640"/>
            <a:ext cx="7326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WITH TIME: PERSONHOOD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(RESPECT)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6C9DD-3AF2-564B-A7EF-E6C352B06965}"/>
              </a:ext>
            </a:extLst>
          </p:cNvPr>
          <p:cNvSpPr/>
          <p:nvPr/>
        </p:nvSpPr>
        <p:spPr>
          <a:xfrm>
            <a:off x="585157" y="2051387"/>
            <a:ext cx="10620586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follow you because of who you are and what you represent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800089" marR="0" lvl="1" indent="-34290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a lifetime of proven leadership will allow us to sit at this level</a:t>
            </a:r>
          </a:p>
          <a:p>
            <a:pPr marL="800089" marR="0" lvl="1" indent="-3429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 is reserved for leaders who have spent years growing people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089" marR="0" lvl="1" indent="-34290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bestowed by the people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31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A84FB57-0D41-7B40-A650-0952583F5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55975" y="-41034"/>
            <a:ext cx="0" cy="31509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44953" y="379096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175" y="531496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4169" y="667420"/>
            <a:ext cx="0" cy="31509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545137" y="548640"/>
            <a:ext cx="0" cy="6093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861700" y="6147220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680617" y="4665358"/>
            <a:ext cx="0" cy="23735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246C9DD-3AF2-564B-A7EF-E6C352B06965}"/>
              </a:ext>
            </a:extLst>
          </p:cNvPr>
          <p:cNvSpPr/>
          <p:nvPr/>
        </p:nvSpPr>
        <p:spPr>
          <a:xfrm>
            <a:off x="441989" y="2013359"/>
            <a:ext cx="11107701" cy="376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19" marR="0" lvl="1" indent="-238119" algn="l" defTabSz="91437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Characteristics that define this level of Leadership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never squander an opportunity to LEAD at the base level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followers are loyal and sacrificial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have become a statesman/consultant and are sought out by others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Greatest joy comes from watching others grow and develop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transcend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245C0-A82F-4865-B2D2-C94758EDA5B6}"/>
              </a:ext>
            </a:extLst>
          </p:cNvPr>
          <p:cNvSpPr txBox="1"/>
          <p:nvPr/>
        </p:nvSpPr>
        <p:spPr>
          <a:xfrm>
            <a:off x="365511" y="548640"/>
            <a:ext cx="7326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WITH TIME: PERSONHOOD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(RESPECT)</a:t>
            </a:r>
          </a:p>
        </p:txBody>
      </p:sp>
    </p:spTree>
    <p:extLst>
      <p:ext uri="{BB962C8B-B14F-4D97-AF65-F5344CB8AC3E}">
        <p14:creationId xmlns:p14="http://schemas.microsoft.com/office/powerpoint/2010/main" val="2855346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125B95-B692-2042-B328-A90C69E2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14" y="5555731"/>
            <a:ext cx="1141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INSIGHTS ON THE LEADERSHIP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26576" y="4178105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5648" y="4683171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4143" y="4835571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4770" y="4944007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077B69F7-687C-4D4A-A61E-BB298D9A405F}"/>
              </a:ext>
            </a:extLst>
          </p:cNvPr>
          <p:cNvSpPr txBox="1">
            <a:spLocks/>
          </p:cNvSpPr>
          <p:nvPr/>
        </p:nvSpPr>
        <p:spPr>
          <a:xfrm>
            <a:off x="6096000" y="288066"/>
            <a:ext cx="5983705" cy="23948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higher you go, the longer it takes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higher you go, the higher the level of commitment</a:t>
            </a:r>
          </a:p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higher you go, the easier it is to lead</a:t>
            </a:r>
          </a:p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higher you go, the greater the growth</a:t>
            </a:r>
          </a:p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never leave the base level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87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your leadership to remain effective, it is essential that you take other influencers with you to higher levels</a:t>
            </a:r>
          </a:p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must know what level you are on at this moment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9A8C5BA-12F9-3049-86C4-81CAFEF4E9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12744" r="11785" b="6902"/>
          <a:stretch/>
        </p:blipFill>
        <p:spPr>
          <a:xfrm>
            <a:off x="325648" y="0"/>
            <a:ext cx="5567926" cy="3995225"/>
          </a:xfrm>
        </p:spPr>
      </p:pic>
    </p:spTree>
    <p:extLst>
      <p:ext uri="{BB962C8B-B14F-4D97-AF65-F5344CB8AC3E}">
        <p14:creationId xmlns:p14="http://schemas.microsoft.com/office/powerpoint/2010/main" val="1579594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125B95-B692-2042-B328-A90C69E2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14" y="5180346"/>
            <a:ext cx="1141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white">
                      <a:lumMod val="50000"/>
                      <a:alpha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BASIC 5 OF BEING A LEADER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26576" y="4178105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5648" y="4683171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4143" y="4835571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4770" y="4944007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DE8519-5E2C-6648-9E1F-BF6AB75C235A}"/>
              </a:ext>
            </a:extLst>
          </p:cNvPr>
          <p:cNvSpPr txBox="1">
            <a:spLocks/>
          </p:cNvSpPr>
          <p:nvPr/>
        </p:nvSpPr>
        <p:spPr>
          <a:xfrm>
            <a:off x="6184482" y="353111"/>
            <a:ext cx="6001168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your job with consistent excellence!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Implementing the 20/80 Rule is the Rule!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let GO of “BIG MO!”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 and do things that give high return!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Realise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people are your most valuable resource – EMPOWER!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FBFD6F-7F6D-624A-9AFC-6BBF401AA5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2097" b="698"/>
          <a:stretch/>
        </p:blipFill>
        <p:spPr>
          <a:xfrm>
            <a:off x="325648" y="0"/>
            <a:ext cx="5567926" cy="3995225"/>
          </a:xfrm>
        </p:spPr>
      </p:pic>
    </p:spTree>
    <p:extLst>
      <p:ext uri="{BB962C8B-B14F-4D97-AF65-F5344CB8AC3E}">
        <p14:creationId xmlns:p14="http://schemas.microsoft.com/office/powerpoint/2010/main" val="268910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4F3D3D79-392C-2E43-B537-A16421BA1340}"/>
              </a:ext>
            </a:extLst>
          </p:cNvPr>
          <p:cNvSpPr/>
          <p:nvPr/>
        </p:nvSpPr>
        <p:spPr>
          <a:xfrm>
            <a:off x="-12494" y="-1"/>
            <a:ext cx="4618058" cy="65684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05E48A-A9FE-7A47-8F36-FF8A0482E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289" y="1525927"/>
            <a:ext cx="3816350" cy="3311525"/>
          </a:xfrm>
          <a:prstGeom prst="ellips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9E9BC5F1-5898-414B-B9C8-96CFA1DB8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651" y="2173626"/>
            <a:ext cx="43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825F2575-5028-444B-B239-3C8C661E0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951" y="1813264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80FDCA6-30EE-FB42-8356-DF69B8127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914" y="2719726"/>
            <a:ext cx="43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0C58FD98-191B-3343-A1E3-B46D80251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789" y="1711664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02BF09F7-BC27-9745-99AE-69199708D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726" y="1943439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6EF1B23-36A2-A84B-9F52-34BDA9E74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664" y="2259352"/>
            <a:ext cx="43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8C5441AF-B9C0-F24A-93F9-293B56266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726" y="3181689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F8FB6E35-AB19-094C-A017-F9EF97FC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765" y="3181689"/>
            <a:ext cx="611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C3944F8C-ED1E-6446-B17C-8EB69700F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515" y="3586502"/>
            <a:ext cx="6111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9685EA23-328D-FD4F-9F2B-F15F77D1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965" y="2173626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0205B84C-79E8-5246-9703-D812D5E16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376" y="3959564"/>
            <a:ext cx="61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4F1FBFAA-5772-814C-ADE8-5BF17D3D0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215" y="3942101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ED52E2B4-BFFB-FC49-8BFB-660E32728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951" y="4189751"/>
            <a:ext cx="61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B59D5E0F-A80A-7E4D-B81D-06314B543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015" y="2864189"/>
            <a:ext cx="93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A7FA5B85-27BB-2440-B725-4D01BB67F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527" y="3369014"/>
            <a:ext cx="936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72A2933C-35D7-9D42-9171-FA707012A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752" y="3151526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A5BC2C17-BEC1-044D-A6F4-635EA6967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040" y="179738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F29BF4F9-9DE0-7A4E-B398-748F3CE7F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8890" y="2872126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910CF41C-4650-A041-8A63-30E6471C8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5140" y="2151401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30A5A154-B833-ED49-B9B4-A9E834058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465" y="1567201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Box 32">
            <a:extLst>
              <a:ext uri="{FF2B5EF4-FFF2-40B4-BE49-F238E27FC236}">
                <a16:creationId xmlns:a16="http://schemas.microsoft.com/office/drawing/2014/main" id="{BAB0C372-E80C-5A45-ABE8-FB18967CF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5015" y="308008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TextBox 33">
            <a:extLst>
              <a:ext uri="{FF2B5EF4-FFF2-40B4-BE49-F238E27FC236}">
                <a16:creationId xmlns:a16="http://schemas.microsoft.com/office/drawing/2014/main" id="{81B8851B-B562-7B43-B7E9-AE31D1FC8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7301" y="2500651"/>
            <a:ext cx="306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0" name="TextBox 34">
            <a:extLst>
              <a:ext uri="{FF2B5EF4-FFF2-40B4-BE49-F238E27FC236}">
                <a16:creationId xmlns:a16="http://schemas.microsoft.com/office/drawing/2014/main" id="{C2E69CFB-72C4-9541-84D9-D56BD201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240" y="361348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3557AC54-6022-2043-A551-031CC6CE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7301" y="3673814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571FEA30-614D-7C44-A49E-C646588C7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476" y="2675110"/>
            <a:ext cx="864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A9031F17-A036-C449-AB19-D4FA52C8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299" y="3183276"/>
            <a:ext cx="61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6E80DB68-369E-4B4F-9704-EAC841DD3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2574" y="3588089"/>
            <a:ext cx="611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TextBox 15">
            <a:extLst>
              <a:ext uri="{FF2B5EF4-FFF2-40B4-BE49-F238E27FC236}">
                <a16:creationId xmlns:a16="http://schemas.microsoft.com/office/drawing/2014/main" id="{ABD71A39-621A-0140-BBB1-355A8EEB1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874" y="3961151"/>
            <a:ext cx="61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2FC35A7D-BE49-DE49-BEC8-5C9CAA861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275" y="3943689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TextBox 17">
            <a:extLst>
              <a:ext uri="{FF2B5EF4-FFF2-40B4-BE49-F238E27FC236}">
                <a16:creationId xmlns:a16="http://schemas.microsoft.com/office/drawing/2014/main" id="{CBA79B36-5328-7A40-8352-50919F053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249" y="4191339"/>
            <a:ext cx="61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7385A2C7-D50D-284A-9576-1C96B00DC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65" y="4850151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D77BC80F-1C43-E94F-9CF9-41939F4C0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215" y="5386726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4AC1D88E-B72E-534E-B333-0C74D6A17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176" y="4861264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40DBF06E-E13D-7B44-AE2B-E8E685A34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815" y="523273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2" name="TextBox 22">
            <a:extLst>
              <a:ext uri="{FF2B5EF4-FFF2-40B4-BE49-F238E27FC236}">
                <a16:creationId xmlns:a16="http://schemas.microsoft.com/office/drawing/2014/main" id="{15912F26-8170-044A-AD71-378D2642A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3190" y="462313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TextBox 23">
            <a:extLst>
              <a:ext uri="{FF2B5EF4-FFF2-40B4-BE49-F238E27FC236}">
                <a16:creationId xmlns:a16="http://schemas.microsoft.com/office/drawing/2014/main" id="{2DC9A42D-1C9E-F449-8C99-4CC3CA7AE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614" y="4983501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4" name="TextBox 24">
            <a:extLst>
              <a:ext uri="{FF2B5EF4-FFF2-40B4-BE49-F238E27FC236}">
                <a16:creationId xmlns:a16="http://schemas.microsoft.com/office/drawing/2014/main" id="{2FF096B5-8AE3-1A45-9850-E5720E693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201" y="3829389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5" name="TextBox 27">
            <a:extLst>
              <a:ext uri="{FF2B5EF4-FFF2-40B4-BE49-F238E27FC236}">
                <a16:creationId xmlns:a16="http://schemas.microsoft.com/office/drawing/2014/main" id="{38C413B0-BF8D-BC48-8C02-B89AB3F12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813" y="3153114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2DDBF35-0B10-7649-98CB-A2B876352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551" y="2533989"/>
            <a:ext cx="3816350" cy="3313113"/>
          </a:xfrm>
          <a:prstGeom prst="ellips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7" name="TextBox 27">
            <a:extLst>
              <a:ext uri="{FF2B5EF4-FFF2-40B4-BE49-F238E27FC236}">
                <a16:creationId xmlns:a16="http://schemas.microsoft.com/office/drawing/2014/main" id="{FFC230DA-E1CA-8E41-BE15-30C4003D1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759" y="2860083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062068EC-78A2-2E4D-8138-1B2BA001E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1560" y="3367426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92D3410-26E3-FB47-BD40-C74090CCE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064" y="1381464"/>
            <a:ext cx="3816350" cy="3313113"/>
          </a:xfrm>
          <a:prstGeom prst="ellips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0" name="TextBox 28">
            <a:extLst>
              <a:ext uri="{FF2B5EF4-FFF2-40B4-BE49-F238E27FC236}">
                <a16:creationId xmlns:a16="http://schemas.microsoft.com/office/drawing/2014/main" id="{F963F511-FE23-C648-B1F8-CFE815AA6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715" y="2859426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1" name="TextBox 28">
            <a:extLst>
              <a:ext uri="{FF2B5EF4-FFF2-40B4-BE49-F238E27FC236}">
                <a16:creationId xmlns:a16="http://schemas.microsoft.com/office/drawing/2014/main" id="{784E8D7B-9DBB-CD41-B9B2-BDA49318A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515" y="3369014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2" name="TextBox 28">
            <a:extLst>
              <a:ext uri="{FF2B5EF4-FFF2-40B4-BE49-F238E27FC236}">
                <a16:creationId xmlns:a16="http://schemas.microsoft.com/office/drawing/2014/main" id="{3BB9A5D4-F3A8-F94E-A1A3-AE296B26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176" y="2173626"/>
            <a:ext cx="306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3" name="TextBox 28">
            <a:extLst>
              <a:ext uri="{FF2B5EF4-FFF2-40B4-BE49-F238E27FC236}">
                <a16:creationId xmlns:a16="http://schemas.microsoft.com/office/drawing/2014/main" id="{59739662-FC2F-EF45-B165-3DAA5DA19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101" y="3829389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4" name="Shape 761">
            <a:extLst>
              <a:ext uri="{FF2B5EF4-FFF2-40B4-BE49-F238E27FC236}">
                <a16:creationId xmlns:a16="http://schemas.microsoft.com/office/drawing/2014/main" id="{F30FE5A4-1818-4041-97F6-1E448CEF6A89}"/>
              </a:ext>
            </a:extLst>
          </p:cNvPr>
          <p:cNvSpPr/>
          <p:nvPr/>
        </p:nvSpPr>
        <p:spPr>
          <a:xfrm>
            <a:off x="-24672" y="758494"/>
            <a:ext cx="4607487" cy="37106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>
              <a:defRPr sz="11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Lato Light"/>
              </a:rPr>
              <a:t>Reviewing and Grouping Possibilities to Build Teams</a:t>
            </a:r>
          </a:p>
        </p:txBody>
      </p:sp>
      <p:sp>
        <p:nvSpPr>
          <p:cNvPr id="66" name="Shape 762">
            <a:extLst>
              <a:ext uri="{FF2B5EF4-FFF2-40B4-BE49-F238E27FC236}">
                <a16:creationId xmlns:a16="http://schemas.microsoft.com/office/drawing/2014/main" id="{610A9159-D1E6-3341-8D9B-687C673AEC52}"/>
              </a:ext>
            </a:extLst>
          </p:cNvPr>
          <p:cNvSpPr/>
          <p:nvPr/>
        </p:nvSpPr>
        <p:spPr>
          <a:xfrm>
            <a:off x="518253" y="4251610"/>
            <a:ext cx="4195261" cy="23690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= Your Possibilities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Friends/Family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 =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Colleagues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7" grpId="0"/>
      <p:bldP spid="18" grpId="0"/>
      <p:bldP spid="19" grpId="0"/>
      <p:bldP spid="20" grpId="0"/>
      <p:bldP spid="30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/>
      <p:bldP spid="58" grpId="0"/>
      <p:bldP spid="59" grpId="0" animBg="1"/>
      <p:bldP spid="60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5CF5440-A973-9C4E-95E0-3ED7CAE672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70" b="6270"/>
          <a:stretch>
            <a:fillRect/>
          </a:stretch>
        </p:blipFill>
        <p:spPr>
          <a:xfrm>
            <a:off x="0" y="0"/>
            <a:ext cx="12192000" cy="6867525"/>
          </a:xfrm>
        </p:spPr>
      </p:pic>
      <p:sp>
        <p:nvSpPr>
          <p:cNvPr id="1703" name="Shape 1703"/>
          <p:cNvSpPr/>
          <p:nvPr/>
        </p:nvSpPr>
        <p:spPr>
          <a:xfrm>
            <a:off x="0" y="-8801"/>
            <a:ext cx="12192000" cy="6875602"/>
          </a:xfrm>
          <a:prstGeom prst="rect">
            <a:avLst/>
          </a:prstGeom>
          <a:solidFill>
            <a:schemeClr val="accent6">
              <a:lumMod val="75000"/>
              <a:alpha val="69585"/>
            </a:scheme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704" name="Shape 1704"/>
          <p:cNvSpPr/>
          <p:nvPr/>
        </p:nvSpPr>
        <p:spPr>
          <a:xfrm>
            <a:off x="383546" y="860094"/>
            <a:ext cx="3199026" cy="28889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 fontScale="62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building and </a:t>
            </a:r>
            <a:b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placement strategy</a:t>
            </a:r>
          </a:p>
        </p:txBody>
      </p:sp>
      <p:sp>
        <p:nvSpPr>
          <p:cNvPr id="1705" name="Shape 1705"/>
          <p:cNvSpPr/>
          <p:nvPr/>
        </p:nvSpPr>
        <p:spPr>
          <a:xfrm>
            <a:off x="525263" y="4061631"/>
            <a:ext cx="3261018" cy="249262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Key Groupings: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DCDEE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X = All Your Possibilities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DCDEE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A = Friends/Family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DCDEE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B = Colleagues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4FEAC-57A3-904D-A869-46137D70A3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49335" y="1524508"/>
            <a:ext cx="1512887" cy="1827212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A64883-B7CA-784A-8581-1AC49355FFE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21910" y="1524509"/>
            <a:ext cx="2663825" cy="3513137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">
            <a:extLst>
              <a:ext uri="{FF2B5EF4-FFF2-40B4-BE49-F238E27FC236}">
                <a16:creationId xmlns:a16="http://schemas.microsoft.com/office/drawing/2014/main" id="{13F391EE-27CC-764E-816C-AFB9B640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735" y="1005694"/>
            <a:ext cx="863600" cy="461665"/>
          </a:xfrm>
          <a:prstGeom prst="rect">
            <a:avLst/>
          </a:prstGeom>
          <a:solidFill>
            <a:srgbClr val="A41100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8CCC3C9-B6AE-B34E-814C-07B2A22F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34" y="1567371"/>
            <a:ext cx="64770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XA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F108F206-C140-AA4A-9B60-DA0008037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34" y="2113471"/>
            <a:ext cx="64770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XA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CE524E3D-0EB4-AB49-AF3D-F98DD6CC7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310" y="2646871"/>
            <a:ext cx="676275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XB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A577151B-1C36-0D46-97EF-753035520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534" y="3192971"/>
            <a:ext cx="70485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XB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AC01CFA8-1702-1448-8B37-9B1FFA9C5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710" y="3769233"/>
            <a:ext cx="712787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XA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44B5235F-1F8A-7742-8929-0AE0BE500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909" y="4302633"/>
            <a:ext cx="6477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XB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FF0A0163-3C6F-8649-9154-9B85D669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09" y="4921758"/>
            <a:ext cx="6477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XA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78BFE098-8A8D-A947-9E5C-52D477E4D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359" y="1638808"/>
            <a:ext cx="4318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AB290439-28C6-5C41-9F6F-F5550B0CB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297" y="2130934"/>
            <a:ext cx="389851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E97128BC-1A7B-2C48-A406-9896171AA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7097" y="2689733"/>
            <a:ext cx="389851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4470D177-9AA1-4049-A4FF-666A16AB4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7459" y="3265996"/>
            <a:ext cx="389851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1414A413-30AB-C34C-AF87-3F77CFC67EF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134797" y="3223132"/>
            <a:ext cx="35274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Maintain vested economic interest in the  success of each within the grouping they originated from on your Possibilities List</a:t>
            </a:r>
          </a:p>
        </p:txBody>
      </p:sp>
    </p:spTree>
    <p:extLst>
      <p:ext uri="{BB962C8B-B14F-4D97-AF65-F5344CB8AC3E}">
        <p14:creationId xmlns:p14="http://schemas.microsoft.com/office/powerpoint/2010/main" val="39725900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5CF5440-A973-9C4E-95E0-3ED7CAE672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70" b="6270"/>
          <a:stretch>
            <a:fillRect/>
          </a:stretch>
        </p:blipFill>
        <p:spPr>
          <a:xfrm>
            <a:off x="0" y="0"/>
            <a:ext cx="12192000" cy="6867525"/>
          </a:xfrm>
        </p:spPr>
      </p:pic>
      <p:sp>
        <p:nvSpPr>
          <p:cNvPr id="1703" name="Shape 1703"/>
          <p:cNvSpPr/>
          <p:nvPr/>
        </p:nvSpPr>
        <p:spPr>
          <a:xfrm>
            <a:off x="0" y="-8801"/>
            <a:ext cx="12192000" cy="6875602"/>
          </a:xfrm>
          <a:prstGeom prst="rect">
            <a:avLst/>
          </a:prstGeom>
          <a:solidFill>
            <a:schemeClr val="accent6">
              <a:lumMod val="75000"/>
              <a:alpha val="69585"/>
            </a:scheme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704" name="Shape 1704"/>
          <p:cNvSpPr/>
          <p:nvPr/>
        </p:nvSpPr>
        <p:spPr>
          <a:xfrm>
            <a:off x="391571" y="772498"/>
            <a:ext cx="3199026" cy="28889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 fontScale="62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building and </a:t>
            </a:r>
            <a:b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placement strategy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4FEAC-57A3-904D-A869-46137D70A3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49335" y="1524508"/>
            <a:ext cx="1512887" cy="1827212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A64883-B7CA-784A-8581-1AC49355FFE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21910" y="1524509"/>
            <a:ext cx="2663825" cy="3513137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">
            <a:extLst>
              <a:ext uri="{FF2B5EF4-FFF2-40B4-BE49-F238E27FC236}">
                <a16:creationId xmlns:a16="http://schemas.microsoft.com/office/drawing/2014/main" id="{13F391EE-27CC-764E-816C-AFB9B640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104" y="1017607"/>
            <a:ext cx="863600" cy="461665"/>
          </a:xfrm>
          <a:prstGeom prst="rect">
            <a:avLst/>
          </a:prstGeom>
          <a:solidFill>
            <a:srgbClr val="A41100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8CCC3C9-B6AE-B34E-814C-07B2A22F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34" y="1567371"/>
            <a:ext cx="64770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XA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F108F206-C140-AA4A-9B60-DA0008037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34" y="2113471"/>
            <a:ext cx="64770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XA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CE524E3D-0EB4-AB49-AF3D-F98DD6CC7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310" y="2646871"/>
            <a:ext cx="676275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XB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A577151B-1C36-0D46-97EF-753035520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534" y="3192971"/>
            <a:ext cx="70485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XB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AC01CFA8-1702-1448-8B37-9B1FFA9C5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710" y="3769233"/>
            <a:ext cx="712787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XA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44B5235F-1F8A-7742-8929-0AE0BE500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909" y="4302633"/>
            <a:ext cx="6477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XB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FF0A0163-3C6F-8649-9154-9B85D669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09" y="4921758"/>
            <a:ext cx="6477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XA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78BFE098-8A8D-A947-9E5C-52D477E4D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359" y="1638808"/>
            <a:ext cx="4318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6232D1-C3AB-8B49-A8AE-20DC2565806A}"/>
              </a:ext>
            </a:extLst>
          </p:cNvPr>
          <p:cNvCxnSpPr>
            <a:cxnSpLocks/>
          </p:cNvCxnSpPr>
          <p:nvPr/>
        </p:nvCxnSpPr>
        <p:spPr>
          <a:xfrm flipH="1">
            <a:off x="7593585" y="2386768"/>
            <a:ext cx="2306638" cy="558313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Rectangle 11">
            <a:extLst>
              <a:ext uri="{FF2B5EF4-FFF2-40B4-BE49-F238E27FC236}">
                <a16:creationId xmlns:a16="http://schemas.microsoft.com/office/drawing/2014/main" id="{AB290439-28C6-5C41-9F6F-F5550B0CB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297" y="2130934"/>
            <a:ext cx="389851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979E4C-79C1-EB4F-81F9-23EA8096F050}"/>
              </a:ext>
            </a:extLst>
          </p:cNvPr>
          <p:cNvCxnSpPr>
            <a:cxnSpLocks/>
          </p:cNvCxnSpPr>
          <p:nvPr/>
        </p:nvCxnSpPr>
        <p:spPr>
          <a:xfrm flipH="1">
            <a:off x="7422134" y="2945081"/>
            <a:ext cx="2921274" cy="406639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139B7E7-90D5-D040-A871-E4979A1E78A7}"/>
              </a:ext>
            </a:extLst>
          </p:cNvPr>
          <p:cNvCxnSpPr>
            <a:cxnSpLocks/>
          </p:cNvCxnSpPr>
          <p:nvPr/>
        </p:nvCxnSpPr>
        <p:spPr>
          <a:xfrm flipH="1">
            <a:off x="7422134" y="3494357"/>
            <a:ext cx="3270250" cy="26985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Rectangle 12">
            <a:extLst>
              <a:ext uri="{FF2B5EF4-FFF2-40B4-BE49-F238E27FC236}">
                <a16:creationId xmlns:a16="http://schemas.microsoft.com/office/drawing/2014/main" id="{E97128BC-1A7B-2C48-A406-9896171AA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7097" y="2689733"/>
            <a:ext cx="389851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4470D177-9AA1-4049-A4FF-666A16AB4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7459" y="3265996"/>
            <a:ext cx="389851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0" name="Text Box 60">
            <a:extLst>
              <a:ext uri="{FF2B5EF4-FFF2-40B4-BE49-F238E27FC236}">
                <a16:creationId xmlns:a16="http://schemas.microsoft.com/office/drawing/2014/main" id="{CC3340E8-A47E-1D4E-9158-B980B335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966"/>
            <a:ext cx="12192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Outcome: You are working two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organisations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one night!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084501-F31C-A146-AFC2-4855972E2441}"/>
              </a:ext>
            </a:extLst>
          </p:cNvPr>
          <p:cNvSpPr/>
          <p:nvPr/>
        </p:nvSpPr>
        <p:spPr>
          <a:xfrm>
            <a:off x="7375102" y="3851257"/>
            <a:ext cx="2886368" cy="698063"/>
          </a:xfrm>
          <a:prstGeom prst="roundRect">
            <a:avLst/>
          </a:prstGeom>
          <a:solidFill>
            <a:srgbClr val="3F3F3F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Bring New Person to Follow Up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C3DE2E9-56D8-9646-BB6E-F7EADA266278}"/>
              </a:ext>
            </a:extLst>
          </p:cNvPr>
          <p:cNvSpPr/>
          <p:nvPr/>
        </p:nvSpPr>
        <p:spPr>
          <a:xfrm>
            <a:off x="7375102" y="5079972"/>
            <a:ext cx="2886368" cy="698063"/>
          </a:xfrm>
          <a:prstGeom prst="roundRect">
            <a:avLst/>
          </a:prstGeom>
          <a:solidFill>
            <a:srgbClr val="3F3F3F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Home Business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Presentation</a:t>
            </a:r>
          </a:p>
        </p:txBody>
      </p:sp>
      <p:sp>
        <p:nvSpPr>
          <p:cNvPr id="43" name="Shape 1704">
            <a:extLst>
              <a:ext uri="{FF2B5EF4-FFF2-40B4-BE49-F238E27FC236}">
                <a16:creationId xmlns:a16="http://schemas.microsoft.com/office/drawing/2014/main" id="{5F160234-FDC7-304D-9B69-EA4111648F54}"/>
              </a:ext>
            </a:extLst>
          </p:cNvPr>
          <p:cNvSpPr/>
          <p:nvPr/>
        </p:nvSpPr>
        <p:spPr>
          <a:xfrm>
            <a:off x="0" y="139023"/>
            <a:ext cx="12192000" cy="6358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COMBINATIONS</a:t>
            </a:r>
          </a:p>
        </p:txBody>
      </p:sp>
      <p:sp>
        <p:nvSpPr>
          <p:cNvPr id="37" name="Shape 1705">
            <a:extLst>
              <a:ext uri="{FF2B5EF4-FFF2-40B4-BE49-F238E27FC236}">
                <a16:creationId xmlns:a16="http://schemas.microsoft.com/office/drawing/2014/main" id="{755E862A-F16E-4D35-948A-2714547990C5}"/>
              </a:ext>
            </a:extLst>
          </p:cNvPr>
          <p:cNvSpPr/>
          <p:nvPr/>
        </p:nvSpPr>
        <p:spPr>
          <a:xfrm>
            <a:off x="525263" y="4061631"/>
            <a:ext cx="3261018" cy="249262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Key Groupings: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DCDEE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X = All Your Possibilities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DCDEE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A = Friends/Family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DCDEE0"/>
              </a:solidFill>
              <a:effectLst/>
              <a:uLnTx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B = Colleagues</a:t>
            </a:r>
          </a:p>
        </p:txBody>
      </p:sp>
    </p:spTree>
    <p:extLst>
      <p:ext uri="{BB962C8B-B14F-4D97-AF65-F5344CB8AC3E}">
        <p14:creationId xmlns:p14="http://schemas.microsoft.com/office/powerpoint/2010/main" val="2901328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5CF5440-A973-9C4E-95E0-3ED7CAE672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70" b="6270"/>
          <a:stretch>
            <a:fillRect/>
          </a:stretch>
        </p:blipFill>
        <p:spPr>
          <a:xfrm>
            <a:off x="0" y="0"/>
            <a:ext cx="12192000" cy="6867525"/>
          </a:xfrm>
        </p:spPr>
      </p:pic>
      <p:sp>
        <p:nvSpPr>
          <p:cNvPr id="1703" name="Shape 1703"/>
          <p:cNvSpPr/>
          <p:nvPr/>
        </p:nvSpPr>
        <p:spPr>
          <a:xfrm>
            <a:off x="0" y="-8801"/>
            <a:ext cx="12192000" cy="6875602"/>
          </a:xfrm>
          <a:prstGeom prst="rect">
            <a:avLst/>
          </a:prstGeom>
          <a:solidFill>
            <a:schemeClr val="accent6">
              <a:lumMod val="75000"/>
              <a:alpha val="69585"/>
            </a:scheme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704" name="Shape 1704"/>
          <p:cNvSpPr/>
          <p:nvPr/>
        </p:nvSpPr>
        <p:spPr>
          <a:xfrm>
            <a:off x="0" y="96983"/>
            <a:ext cx="12192000" cy="84001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ABC Pattern </a:t>
            </a: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of</a:t>
            </a: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Duplication </a:t>
            </a: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&amp;</a:t>
            </a: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Building Depth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13F391EE-27CC-764E-816C-AFB9B640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506" y="887564"/>
            <a:ext cx="3959225" cy="400110"/>
          </a:xfrm>
          <a:prstGeom prst="rect">
            <a:avLst/>
          </a:prstGeom>
          <a:solidFill>
            <a:srgbClr val="A41100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SENIOR PARTNER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78F61710-1993-764A-A221-6FB32AFA4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616707"/>
            <a:ext cx="863600" cy="461665"/>
          </a:xfrm>
          <a:prstGeom prst="rect">
            <a:avLst/>
          </a:prstGeom>
          <a:solidFill>
            <a:srgbClr val="A41100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8CCC3C9-B6AE-B34E-814C-07B2A22F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703" y="2359524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TextBox 3">
            <a:extLst>
              <a:ext uri="{FF2B5EF4-FFF2-40B4-BE49-F238E27FC236}">
                <a16:creationId xmlns:a16="http://schemas.microsoft.com/office/drawing/2014/main" id="{5B740DBD-C765-A240-B6AB-AB01B1844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274" y="280088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B54EFB98-8E11-EC4E-83F6-F58AED0B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806" y="327659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F57E9DB9-3E46-7745-85FC-05F8ADAF5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377" y="3819444"/>
            <a:ext cx="479429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A1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:a16="http://schemas.microsoft.com/office/drawing/2014/main" id="{F0A5DD65-0CE8-CD45-BDA3-8FA8258E0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948" y="4337052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B1</a:t>
            </a: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4CEE11EA-206D-BF43-86C5-D34CF30FF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519" y="485934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55" name="Text Box 60">
            <a:extLst>
              <a:ext uri="{FF2B5EF4-FFF2-40B4-BE49-F238E27FC236}">
                <a16:creationId xmlns:a16="http://schemas.microsoft.com/office/drawing/2014/main" id="{973A23D4-E10A-054C-A6D2-5A3902D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8968"/>
            <a:ext cx="12192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A, B, C, etc. are Go NOW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DE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UnFranchise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Owners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F2F59EE1-8828-CB4A-889A-B452926C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726" y="2359524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10C6D78F-E9A7-344A-84C5-EB993F54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155" y="280088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F6C0836F-0A2B-8F40-886A-206661366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584" y="327659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52DBC9DC-FAA0-4248-9EE8-ED1F225B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013" y="3819444"/>
            <a:ext cx="479429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A1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16063880-B730-D143-8A90-4021F36A8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079" y="4337052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B1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B0009699-526B-E845-A64D-3B86D237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4508" y="485934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D215721D-383E-FF45-8883-384902D21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090" y="5378134"/>
            <a:ext cx="479429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A2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B0FCE4B1-9E02-FB47-8A2C-41F4CFA48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661" y="589691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B2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A7B30511-E41E-CA49-A077-06B9552D3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32" y="6412153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C2</a:t>
            </a:r>
          </a:p>
        </p:txBody>
      </p:sp>
    </p:spTree>
    <p:extLst>
      <p:ext uri="{BB962C8B-B14F-4D97-AF65-F5344CB8AC3E}">
        <p14:creationId xmlns:p14="http://schemas.microsoft.com/office/powerpoint/2010/main" val="1826341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5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F63FF93-90BF-8C4B-B870-5A4692296C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3114" b="54282"/>
          <a:stretch/>
        </p:blipFill>
        <p:spPr>
          <a:xfrm>
            <a:off x="0" y="0"/>
            <a:ext cx="12192000" cy="1836453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73D7A3E-97D1-A94D-A999-24FBB19E9B15}"/>
              </a:ext>
            </a:extLst>
          </p:cNvPr>
          <p:cNvSpPr/>
          <p:nvPr/>
        </p:nvSpPr>
        <p:spPr>
          <a:xfrm>
            <a:off x="0" y="-45806"/>
            <a:ext cx="12192000" cy="1882260"/>
          </a:xfrm>
          <a:prstGeom prst="rect">
            <a:avLst/>
          </a:prstGeom>
          <a:solidFill>
            <a:srgbClr val="A40000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4A6D6-4989-7040-9347-191CCDF1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FF867-9969-E947-91A4-66498BC55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3B2EF-A1DC-BE4B-877D-684B7CC74325}"/>
              </a:ext>
            </a:extLst>
          </p:cNvPr>
          <p:cNvCxnSpPr>
            <a:cxnSpLocks/>
          </p:cNvCxnSpPr>
          <p:nvPr/>
        </p:nvCxnSpPr>
        <p:spPr>
          <a:xfrm flipH="1">
            <a:off x="11062010" y="2178205"/>
            <a:ext cx="282498" cy="312234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04D1F6-959B-E540-B403-BA43BBD7D88F}"/>
              </a:ext>
            </a:extLst>
          </p:cNvPr>
          <p:cNvCxnSpPr>
            <a:cxnSpLocks/>
          </p:cNvCxnSpPr>
          <p:nvPr/>
        </p:nvCxnSpPr>
        <p:spPr>
          <a:xfrm flipH="1">
            <a:off x="10147610" y="2795239"/>
            <a:ext cx="249044" cy="32338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47728-151E-F742-8195-A5EB51903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1CE346-94B3-224D-B798-A0BBF67689B3}"/>
              </a:ext>
            </a:extLst>
          </p:cNvPr>
          <p:cNvCxnSpPr>
            <a:cxnSpLocks/>
          </p:cNvCxnSpPr>
          <p:nvPr/>
        </p:nvCxnSpPr>
        <p:spPr>
          <a:xfrm flipH="1">
            <a:off x="9255512" y="3170663"/>
            <a:ext cx="197005" cy="258337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B06E10-4ACF-434E-8383-8CEF9FA832CD}"/>
              </a:ext>
            </a:extLst>
          </p:cNvPr>
          <p:cNvCxnSpPr>
            <a:cxnSpLocks/>
          </p:cNvCxnSpPr>
          <p:nvPr/>
        </p:nvCxnSpPr>
        <p:spPr>
          <a:xfrm flipH="1">
            <a:off x="8385718" y="3456878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248B67-492F-E949-AB5C-10CDB9B71EEB}"/>
              </a:ext>
            </a:extLst>
          </p:cNvPr>
          <p:cNvCxnSpPr>
            <a:cxnSpLocks/>
          </p:cNvCxnSpPr>
          <p:nvPr/>
        </p:nvCxnSpPr>
        <p:spPr>
          <a:xfrm flipH="1">
            <a:off x="7514661" y="376273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8ED042A-D70F-D24E-9583-9045C0E7F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25CD2E-C0B1-CA45-B9A5-111ACA48B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173E7A-5EDF-6B43-B38B-6C44B8165BFB}"/>
              </a:ext>
            </a:extLst>
          </p:cNvPr>
          <p:cNvCxnSpPr>
            <a:cxnSpLocks/>
          </p:cNvCxnSpPr>
          <p:nvPr/>
        </p:nvCxnSpPr>
        <p:spPr>
          <a:xfrm flipH="1">
            <a:off x="6658985" y="4039503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3FE542AB-3C12-2845-8AD3-9283E3DEB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5B22C2-C399-044B-9E4A-446570D4F46F}"/>
              </a:ext>
            </a:extLst>
          </p:cNvPr>
          <p:cNvCxnSpPr>
            <a:cxnSpLocks/>
          </p:cNvCxnSpPr>
          <p:nvPr/>
        </p:nvCxnSpPr>
        <p:spPr>
          <a:xfrm flipH="1">
            <a:off x="5794918" y="4336971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7F7AAA2-995C-F748-A498-F8FDF408D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F8583EF-1D1B-0B49-BE9F-7E3CE265A860}"/>
              </a:ext>
            </a:extLst>
          </p:cNvPr>
          <p:cNvCxnSpPr>
            <a:cxnSpLocks/>
          </p:cNvCxnSpPr>
          <p:nvPr/>
        </p:nvCxnSpPr>
        <p:spPr>
          <a:xfrm flipH="1">
            <a:off x="4922463" y="4600883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41DDEC99-3ECD-194F-992D-FA536C2F13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0CCEA7D-6BC2-C843-A59E-B7B4F9ED08C4}"/>
              </a:ext>
            </a:extLst>
          </p:cNvPr>
          <p:cNvCxnSpPr>
            <a:cxnSpLocks/>
          </p:cNvCxnSpPr>
          <p:nvPr/>
        </p:nvCxnSpPr>
        <p:spPr>
          <a:xfrm flipH="1">
            <a:off x="4060455" y="487601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6386F88-2162-FD41-9C32-0D033AC961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691C1A-E374-604A-AE1C-D855570F5890}"/>
              </a:ext>
            </a:extLst>
          </p:cNvPr>
          <p:cNvCxnSpPr>
            <a:cxnSpLocks/>
          </p:cNvCxnSpPr>
          <p:nvPr/>
        </p:nvCxnSpPr>
        <p:spPr>
          <a:xfrm flipH="1">
            <a:off x="3202720" y="515670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D25544B7-3491-CA47-8AAC-0B92682321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D19C81-7315-2243-9AD4-FC67E13EAE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ECB22BF-8EBA-D440-9883-3DFC970C8DF9}"/>
              </a:ext>
            </a:extLst>
          </p:cNvPr>
          <p:cNvCxnSpPr>
            <a:cxnSpLocks/>
          </p:cNvCxnSpPr>
          <p:nvPr/>
        </p:nvCxnSpPr>
        <p:spPr>
          <a:xfrm flipH="1">
            <a:off x="2357306" y="5420617"/>
            <a:ext cx="197892" cy="38456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21BD8F-294F-5F4A-98D3-8F7EDFDE99BB}"/>
              </a:ext>
            </a:extLst>
          </p:cNvPr>
          <p:cNvCxnSpPr>
            <a:cxnSpLocks/>
          </p:cNvCxnSpPr>
          <p:nvPr/>
        </p:nvCxnSpPr>
        <p:spPr>
          <a:xfrm flipH="1">
            <a:off x="1478280" y="5805182"/>
            <a:ext cx="196307" cy="372098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06FE6AB-29B1-4C4C-99B2-B8CE87FAC8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112855-F315-4842-A033-FD07E3DBB4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0" y="-7315"/>
            <a:ext cx="12179300" cy="6858000"/>
          </a:xfrm>
          <a:prstGeom prst="rect">
            <a:avLst/>
          </a:prstGeom>
        </p:spPr>
      </p:pic>
      <p:sp>
        <p:nvSpPr>
          <p:cNvPr id="1704" name="Shape 1704"/>
          <p:cNvSpPr/>
          <p:nvPr/>
        </p:nvSpPr>
        <p:spPr>
          <a:xfrm>
            <a:off x="207124" y="168589"/>
            <a:ext cx="11771586" cy="128457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51250" algn="l"/>
              </a:tabLst>
              <a:defRPr/>
            </a:pPr>
            <a:r>
              <a:rPr kumimoji="0" lang="en-US" sz="35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ASSUMPTIONS FOR CREATING THE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51250" algn="l"/>
              </a:tabLst>
              <a:defRPr/>
            </a:pPr>
            <a:r>
              <a:rPr kumimoji="0" lang="en-US" sz="35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TEAM’S PLAN OF ACTION</a:t>
            </a:r>
          </a:p>
        </p:txBody>
      </p:sp>
      <p:sp>
        <p:nvSpPr>
          <p:cNvPr id="1705" name="Shape 1705"/>
          <p:cNvSpPr/>
          <p:nvPr/>
        </p:nvSpPr>
        <p:spPr>
          <a:xfrm>
            <a:off x="4026899" y="1289402"/>
            <a:ext cx="4146586" cy="52432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Team growth based on 8:1 ratio</a:t>
            </a:r>
          </a:p>
        </p:txBody>
      </p:sp>
    </p:spTree>
    <p:extLst>
      <p:ext uri="{BB962C8B-B14F-4D97-AF65-F5344CB8AC3E}">
        <p14:creationId xmlns:p14="http://schemas.microsoft.com/office/powerpoint/2010/main" val="2399682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F63FF93-90BF-8C4B-B870-5A4692296C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3114" b="54282"/>
          <a:stretch/>
        </p:blipFill>
        <p:spPr>
          <a:xfrm>
            <a:off x="0" y="0"/>
            <a:ext cx="12192000" cy="1836453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73D7A3E-97D1-A94D-A999-24FBB19E9B15}"/>
              </a:ext>
            </a:extLst>
          </p:cNvPr>
          <p:cNvSpPr/>
          <p:nvPr/>
        </p:nvSpPr>
        <p:spPr>
          <a:xfrm>
            <a:off x="0" y="-45806"/>
            <a:ext cx="12192000" cy="1882260"/>
          </a:xfrm>
          <a:prstGeom prst="rect">
            <a:avLst/>
          </a:prstGeom>
          <a:solidFill>
            <a:srgbClr val="A40000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4A6D6-4989-7040-9347-191CCDF1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FF867-9969-E947-91A4-66498BC55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3B2EF-A1DC-BE4B-877D-684B7CC74325}"/>
              </a:ext>
            </a:extLst>
          </p:cNvPr>
          <p:cNvCxnSpPr>
            <a:cxnSpLocks/>
          </p:cNvCxnSpPr>
          <p:nvPr/>
        </p:nvCxnSpPr>
        <p:spPr>
          <a:xfrm flipH="1">
            <a:off x="11062010" y="2178205"/>
            <a:ext cx="282498" cy="312234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04D1F6-959B-E540-B403-BA43BBD7D88F}"/>
              </a:ext>
            </a:extLst>
          </p:cNvPr>
          <p:cNvCxnSpPr>
            <a:cxnSpLocks/>
          </p:cNvCxnSpPr>
          <p:nvPr/>
        </p:nvCxnSpPr>
        <p:spPr>
          <a:xfrm flipH="1">
            <a:off x="10147610" y="2795239"/>
            <a:ext cx="249044" cy="32338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47728-151E-F742-8195-A5EB51903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1CE346-94B3-224D-B798-A0BBF67689B3}"/>
              </a:ext>
            </a:extLst>
          </p:cNvPr>
          <p:cNvCxnSpPr>
            <a:cxnSpLocks/>
          </p:cNvCxnSpPr>
          <p:nvPr/>
        </p:nvCxnSpPr>
        <p:spPr>
          <a:xfrm flipH="1">
            <a:off x="9255512" y="3170663"/>
            <a:ext cx="197005" cy="258337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B06E10-4ACF-434E-8383-8CEF9FA832CD}"/>
              </a:ext>
            </a:extLst>
          </p:cNvPr>
          <p:cNvCxnSpPr>
            <a:cxnSpLocks/>
          </p:cNvCxnSpPr>
          <p:nvPr/>
        </p:nvCxnSpPr>
        <p:spPr>
          <a:xfrm flipH="1">
            <a:off x="8385718" y="3456878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248B67-492F-E949-AB5C-10CDB9B71EEB}"/>
              </a:ext>
            </a:extLst>
          </p:cNvPr>
          <p:cNvCxnSpPr>
            <a:cxnSpLocks/>
          </p:cNvCxnSpPr>
          <p:nvPr/>
        </p:nvCxnSpPr>
        <p:spPr>
          <a:xfrm flipH="1">
            <a:off x="7514661" y="376273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8ED042A-D70F-D24E-9583-9045C0E7F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25CD2E-C0B1-CA45-B9A5-111ACA48B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173E7A-5EDF-6B43-B38B-6C44B8165BFB}"/>
              </a:ext>
            </a:extLst>
          </p:cNvPr>
          <p:cNvCxnSpPr>
            <a:cxnSpLocks/>
          </p:cNvCxnSpPr>
          <p:nvPr/>
        </p:nvCxnSpPr>
        <p:spPr>
          <a:xfrm flipH="1">
            <a:off x="6658985" y="4039503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3FE542AB-3C12-2845-8AD3-9283E3DEB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5B22C2-C399-044B-9E4A-446570D4F46F}"/>
              </a:ext>
            </a:extLst>
          </p:cNvPr>
          <p:cNvCxnSpPr>
            <a:cxnSpLocks/>
          </p:cNvCxnSpPr>
          <p:nvPr/>
        </p:nvCxnSpPr>
        <p:spPr>
          <a:xfrm flipH="1">
            <a:off x="5794918" y="4336971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7F7AAA2-995C-F748-A498-F8FDF408D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F8583EF-1D1B-0B49-BE9F-7E3CE265A860}"/>
              </a:ext>
            </a:extLst>
          </p:cNvPr>
          <p:cNvCxnSpPr>
            <a:cxnSpLocks/>
          </p:cNvCxnSpPr>
          <p:nvPr/>
        </p:nvCxnSpPr>
        <p:spPr>
          <a:xfrm flipH="1">
            <a:off x="4922463" y="4600883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41DDEC99-3ECD-194F-992D-FA536C2F13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0CCEA7D-6BC2-C843-A59E-B7B4F9ED08C4}"/>
              </a:ext>
            </a:extLst>
          </p:cNvPr>
          <p:cNvCxnSpPr>
            <a:cxnSpLocks/>
          </p:cNvCxnSpPr>
          <p:nvPr/>
        </p:nvCxnSpPr>
        <p:spPr>
          <a:xfrm flipH="1">
            <a:off x="4060455" y="487601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6386F88-2162-FD41-9C32-0D033AC961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691C1A-E374-604A-AE1C-D855570F5890}"/>
              </a:ext>
            </a:extLst>
          </p:cNvPr>
          <p:cNvCxnSpPr>
            <a:cxnSpLocks/>
          </p:cNvCxnSpPr>
          <p:nvPr/>
        </p:nvCxnSpPr>
        <p:spPr>
          <a:xfrm flipH="1">
            <a:off x="3202720" y="515670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D25544B7-3491-CA47-8AAC-0B92682321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D19C81-7315-2243-9AD4-FC67E13EAE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ECB22BF-8EBA-D440-9883-3DFC970C8DF9}"/>
              </a:ext>
            </a:extLst>
          </p:cNvPr>
          <p:cNvCxnSpPr>
            <a:cxnSpLocks/>
          </p:cNvCxnSpPr>
          <p:nvPr/>
        </p:nvCxnSpPr>
        <p:spPr>
          <a:xfrm flipH="1">
            <a:off x="2357306" y="5420617"/>
            <a:ext cx="197892" cy="38456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21BD8F-294F-5F4A-98D3-8F7EDFDE99BB}"/>
              </a:ext>
            </a:extLst>
          </p:cNvPr>
          <p:cNvCxnSpPr>
            <a:cxnSpLocks/>
          </p:cNvCxnSpPr>
          <p:nvPr/>
        </p:nvCxnSpPr>
        <p:spPr>
          <a:xfrm flipH="1">
            <a:off x="1478280" y="5805182"/>
            <a:ext cx="196307" cy="372098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06FE6AB-29B1-4C4C-99B2-B8CE87FAC8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112855-F315-4842-A033-FD07E3DBB4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4" name="Picture Placeholder 3">
            <a:extLst>
              <a:ext uri="{FF2B5EF4-FFF2-40B4-BE49-F238E27FC236}">
                <a16:creationId xmlns:a16="http://schemas.microsoft.com/office/drawing/2014/main" id="{CD6D6573-3CE8-A647-858B-57897A93FE3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9362" b="9362"/>
          <a:stretch>
            <a:fillRect/>
          </a:stretch>
        </p:blipFill>
        <p:spPr>
          <a:xfrm>
            <a:off x="7583487" y="4364038"/>
            <a:ext cx="4608513" cy="2493962"/>
          </a:xfrm>
          <a:prstGeom prst="rect">
            <a:avLst/>
          </a:prstGeom>
          <a:solidFill>
            <a:schemeClr val="bg2"/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6F74DB3-AE15-3943-A719-448D942E87FE}"/>
              </a:ext>
            </a:extLst>
          </p:cNvPr>
          <p:cNvSpPr/>
          <p:nvPr/>
        </p:nvSpPr>
        <p:spPr>
          <a:xfrm>
            <a:off x="7583486" y="4364037"/>
            <a:ext cx="4608513" cy="2493962"/>
          </a:xfrm>
          <a:prstGeom prst="rect">
            <a:avLst/>
          </a:prstGeom>
          <a:solidFill>
            <a:srgbClr val="A40000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1705">
            <a:extLst>
              <a:ext uri="{FF2B5EF4-FFF2-40B4-BE49-F238E27FC236}">
                <a16:creationId xmlns:a16="http://schemas.microsoft.com/office/drawing/2014/main" id="{024D5FB0-C480-1E4B-A0D0-B6BF505FE864}"/>
              </a:ext>
            </a:extLst>
          </p:cNvPr>
          <p:cNvSpPr/>
          <p:nvPr/>
        </p:nvSpPr>
        <p:spPr>
          <a:xfrm>
            <a:off x="7583484" y="4522366"/>
            <a:ext cx="4602165" cy="21677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Each UFO=</a:t>
            </a:r>
            <a:br>
              <a:rPr kumimoji="0" lang="en-US" altLang="zh-TW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 300 – 600 BV Initial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150 – 250 BV/Month Personal Use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100 – 600 BV/Month</a:t>
            </a:r>
          </a:p>
        </p:txBody>
      </p:sp>
      <p:sp>
        <p:nvSpPr>
          <p:cNvPr id="37" name="Shape 1704">
            <a:extLst>
              <a:ext uri="{FF2B5EF4-FFF2-40B4-BE49-F238E27FC236}">
                <a16:creationId xmlns:a16="http://schemas.microsoft.com/office/drawing/2014/main" id="{175204C2-B623-40E3-8B8A-4AB8E598712F}"/>
              </a:ext>
            </a:extLst>
          </p:cNvPr>
          <p:cNvSpPr/>
          <p:nvPr/>
        </p:nvSpPr>
        <p:spPr>
          <a:xfrm>
            <a:off x="207124" y="168589"/>
            <a:ext cx="11771586" cy="128457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51250" algn="l"/>
              </a:tabLst>
              <a:defRPr/>
            </a:pPr>
            <a:r>
              <a:rPr kumimoji="0" lang="en-US" sz="35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ASSUMPTIONS FOR CREATING THE  TEAM’S PLAN OF ACTION</a:t>
            </a:r>
          </a:p>
        </p:txBody>
      </p:sp>
      <p:sp>
        <p:nvSpPr>
          <p:cNvPr id="43" name="Shape 1705">
            <a:extLst>
              <a:ext uri="{FF2B5EF4-FFF2-40B4-BE49-F238E27FC236}">
                <a16:creationId xmlns:a16="http://schemas.microsoft.com/office/drawing/2014/main" id="{B07BF0DE-75FF-4FD5-8228-DA1116D8D68C}"/>
              </a:ext>
            </a:extLst>
          </p:cNvPr>
          <p:cNvSpPr/>
          <p:nvPr/>
        </p:nvSpPr>
        <p:spPr>
          <a:xfrm>
            <a:off x="4026899" y="1289402"/>
            <a:ext cx="4146586" cy="52432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PT Sans"/>
              </a:rPr>
              <a:t>Team growth based on 8:1 ratio</a:t>
            </a:r>
          </a:p>
        </p:txBody>
      </p:sp>
    </p:spTree>
    <p:extLst>
      <p:ext uri="{BB962C8B-B14F-4D97-AF65-F5344CB8AC3E}">
        <p14:creationId xmlns:p14="http://schemas.microsoft.com/office/powerpoint/2010/main" val="2159272767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Office Theme">
  <a:themeElements>
    <a:clrScheme name="Lib Red Dark">
      <a:dk1>
        <a:srgbClr val="FFFFFF"/>
      </a:dk1>
      <a:lt1>
        <a:srgbClr val="3F3F3F"/>
      </a:lt1>
      <a:dk2>
        <a:srgbClr val="313C41"/>
      </a:dk2>
      <a:lt2>
        <a:srgbClr val="FFFFFF"/>
      </a:lt2>
      <a:accent1>
        <a:srgbClr val="A40000"/>
      </a:accent1>
      <a:accent2>
        <a:srgbClr val="C80000"/>
      </a:accent2>
      <a:accent3>
        <a:srgbClr val="EE0000"/>
      </a:accent3>
      <a:accent4>
        <a:srgbClr val="FF1919"/>
      </a:accent4>
      <a:accent5>
        <a:srgbClr val="FF4B4B"/>
      </a:accent5>
      <a:accent6>
        <a:srgbClr val="FF6969"/>
      </a:accent6>
      <a:hlink>
        <a:srgbClr val="0563C1"/>
      </a:hlink>
      <a:folHlink>
        <a:srgbClr val="954F72"/>
      </a:folHlink>
    </a:clrScheme>
    <a:fontScheme name="Custom 55">
      <a:majorFont>
        <a:latin typeface="Lato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727574"/>
      </a:dk1>
      <a:lt1>
        <a:srgbClr val="750231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727574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nimalist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red p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8253B"/>
      </a:accent1>
      <a:accent2>
        <a:srgbClr val="B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1719</Words>
  <Application>Microsoft Office PowerPoint</Application>
  <PresentationFormat>Widescreen</PresentationFormat>
  <Paragraphs>385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72" baseType="lpstr">
      <vt:lpstr>.AppleSystemUIFont</vt:lpstr>
      <vt:lpstr>Helvetica Light</vt:lpstr>
      <vt:lpstr>Helvetica Neue Light</vt:lpstr>
      <vt:lpstr>Helvetica Neue Thin</vt:lpstr>
      <vt:lpstr>Helvetica Neue UltraLight</vt:lpstr>
      <vt:lpstr>Lato</vt:lpstr>
      <vt:lpstr>Lato Light</vt:lpstr>
      <vt:lpstr>Lucida Grande</vt:lpstr>
      <vt:lpstr>Montserrat</vt:lpstr>
      <vt:lpstr>Montserrat Medium</vt:lpstr>
      <vt:lpstr>Montserrat-Regular</vt:lpstr>
      <vt:lpstr>ＭＳ Ｐゴシック</vt:lpstr>
      <vt:lpstr>Open Sans</vt:lpstr>
      <vt:lpstr>新細明體</vt:lpstr>
      <vt:lpstr>PT Sans</vt:lpstr>
      <vt:lpstr>Roboto Regular</vt:lpstr>
      <vt:lpstr>SimSun</vt:lpstr>
      <vt:lpstr>SimSun</vt:lpstr>
      <vt:lpstr>System Font Regular</vt:lpstr>
      <vt:lpstr>Titillium</vt:lpstr>
      <vt:lpstr>Arial</vt:lpstr>
      <vt:lpstr>Calibri</vt:lpstr>
      <vt:lpstr>Calibri Light</vt:lpstr>
      <vt:lpstr>Century Gothic</vt:lpstr>
      <vt:lpstr>Tahoma</vt:lpstr>
      <vt:lpstr>Verdana</vt:lpstr>
      <vt:lpstr>1_Office Theme</vt:lpstr>
      <vt:lpstr>White</vt:lpstr>
      <vt:lpstr>2_Office Theme</vt:lpstr>
      <vt:lpstr>10_Office Theme</vt:lpstr>
      <vt:lpstr>11_Office Theme</vt:lpstr>
      <vt:lpstr>4_Office Theme</vt:lpstr>
      <vt:lpstr>Office Theme</vt:lpstr>
      <vt:lpstr>BUILDING A LEG POWER OF LEVERAGE </vt:lpstr>
      <vt:lpstr>Strategic Numbers </vt:lpstr>
      <vt:lpstr>Reviewing and Grouping Possibilities to Build Teams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Jermaine Khoo</cp:lastModifiedBy>
  <cp:revision>8</cp:revision>
  <dcterms:created xsi:type="dcterms:W3CDTF">2018-10-28T04:55:39Z</dcterms:created>
  <dcterms:modified xsi:type="dcterms:W3CDTF">2018-11-02T01:56:37Z</dcterms:modified>
</cp:coreProperties>
</file>